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81" r:id="rId7"/>
    <p:sldId id="259" r:id="rId8"/>
    <p:sldId id="275" r:id="rId9"/>
    <p:sldId id="260" r:id="rId10"/>
    <p:sldId id="271" r:id="rId11"/>
    <p:sldId id="279" r:id="rId12"/>
    <p:sldId id="278" r:id="rId13"/>
    <p:sldId id="280" r:id="rId14"/>
    <p:sldId id="264" r:id="rId15"/>
    <p:sldId id="258" r:id="rId16"/>
    <p:sldId id="265" r:id="rId17"/>
    <p:sldId id="277" r:id="rId18"/>
    <p:sldId id="274" r:id="rId19"/>
    <p:sldId id="276" r:id="rId20"/>
    <p:sldId id="282" r:id="rId21"/>
    <p:sldId id="283" r:id="rId22"/>
    <p:sldId id="308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1A32"/>
    <a:srgbClr val="97E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6436" autoAdjust="0"/>
  </p:normalViewPr>
  <p:slideViewPr>
    <p:cSldViewPr snapToGrid="0">
      <p:cViewPr varScale="1">
        <p:scale>
          <a:sx n="113" d="100"/>
          <a:sy n="113" d="100"/>
        </p:scale>
        <p:origin x="516" y="102"/>
      </p:cViewPr>
      <p:guideLst/>
    </p:cSldViewPr>
  </p:slideViewPr>
  <p:outlineViewPr>
    <p:cViewPr>
      <p:scale>
        <a:sx n="33" d="100"/>
        <a:sy n="33" d="100"/>
      </p:scale>
      <p:origin x="0" y="-7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isa Mustila" userId="dc1a855d-1bd1-48a7-a6f6-631b66d7ec02" providerId="ADAL" clId="{328F6446-55F3-4ED4-957C-B0DC26684843}"/>
    <pc:docChg chg="modSld">
      <pc:chgData name="Liisa Mustila" userId="dc1a855d-1bd1-48a7-a6f6-631b66d7ec02" providerId="ADAL" clId="{328F6446-55F3-4ED4-957C-B0DC26684843}" dt="2023-02-07T10:21:13.838" v="0" actId="20577"/>
      <pc:docMkLst>
        <pc:docMk/>
      </pc:docMkLst>
      <pc:sldChg chg="modSp">
        <pc:chgData name="Liisa Mustila" userId="dc1a855d-1bd1-48a7-a6f6-631b66d7ec02" providerId="ADAL" clId="{328F6446-55F3-4ED4-957C-B0DC26684843}" dt="2023-02-07T10:21:13.838" v="0" actId="20577"/>
        <pc:sldMkLst>
          <pc:docMk/>
          <pc:sldMk cId="356419315" sldId="308"/>
        </pc:sldMkLst>
        <pc:spChg chg="mod">
          <ac:chgData name="Liisa Mustila" userId="dc1a855d-1bd1-48a7-a6f6-631b66d7ec02" providerId="ADAL" clId="{328F6446-55F3-4ED4-957C-B0DC26684843}" dt="2023-02-07T10:21:13.838" v="0" actId="20577"/>
          <ac:spMkLst>
            <pc:docMk/>
            <pc:sldMk cId="356419315" sldId="308"/>
            <ac:spMk id="3" creationId="{80C1AC40-E0FF-445E-A4F1-EFE5CC42C8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5F11E-F214-4A74-A051-A2F05BB5CE74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7E78B-DDA7-4C7C-9854-B8D6B8BF87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436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Esityksessä pohditaan turvallisuuteen liittyvä asioita (sivut 1-11), toimintaa tulipalossa (sivut 12-17).</a:t>
            </a:r>
          </a:p>
          <a:p>
            <a:r>
              <a:rPr lang="fi-FI" dirty="0"/>
              <a:t>Lopuksi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suoritetaan poistumisharjoitus omasta luokasta.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Materiaalissa on niukasti tekstiä. Eskarilainen ei joudu ponnistelemaan lukemisen kanssa, vaan saa katsella ja kuunnella.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Ohjeesta löytyy aiheisiin liittyvää lisäinformaatioita.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Esityksen lopusta löytyy toiminnallisia ohjeita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Tunnin</a:t>
            </a:r>
            <a:r>
              <a:rPr lang="fi-FI" dirty="0"/>
              <a:t> päätyttyä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lapsille jaetaan kirje kotiin, diplomi ja heijastin.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 etukäteen: Kiitokset kouluttajalle hyvin suoritetusta työstä!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2883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Millaisia heijastimia lapsilta, löytyy? Lemmikki ja heijastin?</a:t>
            </a:r>
          </a:p>
          <a:p>
            <a:r>
              <a:rPr lang="fi-FI" dirty="0">
                <a:cs typeface="Calibri"/>
              </a:rPr>
              <a:t>Illalla pyörätie tai suojatie voi olla valaisematon. </a:t>
            </a:r>
          </a:p>
          <a:p>
            <a:r>
              <a:rPr lang="fi-FI" dirty="0">
                <a:cs typeface="Calibri"/>
              </a:rPr>
              <a:t>Muut liikkujat eivät huomaa helposti jalankulkijaa. Valot heijastimet näkyvät ja auttavat näkemään.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7178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Palovaroittimen tarkoitus? Sijainti? Ääni?</a:t>
            </a:r>
          </a:p>
          <a:p>
            <a:r>
              <a:rPr lang="fi-FI" dirty="0">
                <a:cs typeface="Calibri"/>
              </a:rPr>
              <a:t>Onko joku kuullut varoittimen äänen?</a:t>
            </a:r>
          </a:p>
          <a:p>
            <a:r>
              <a:rPr lang="fi-FI" dirty="0">
                <a:cs typeface="Calibri"/>
              </a:rPr>
              <a:t>Voidaan testata mukana olevaa varoitinta.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3905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/>
              </a:rPr>
              <a:t>Kuka on nähnyt tulipalon/nuotion/savua?</a:t>
            </a:r>
          </a:p>
          <a:p>
            <a:r>
              <a:rPr lang="fi-FI" dirty="0">
                <a:cs typeface="Calibri"/>
              </a:rPr>
              <a:t>Mitä asioita on tärkeä tietää, jos tilassa/rakennuksessa on savua?</a:t>
            </a:r>
          </a:p>
          <a:p>
            <a:r>
              <a:rPr lang="fi-FI" dirty="0">
                <a:cs typeface="Calibri"/>
              </a:rPr>
              <a:t>Seuraavan sivun animaatio.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4046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Varoita. Älä mene piiloon, vaan poistu/poistukaa tilasta. Ilmoita vanhemmille tai lähimmälle aikuiselle.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4517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Mistä </a:t>
            </a:r>
            <a:r>
              <a:rPr lang="fi-FI" dirty="0"/>
              <a:t>se 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muodostuu?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Esimerkiksi makkaranuotiosta. Lapset voivat kertoa: Maistuuko, haiseeko, kirveleekö silmiä? Miten savussa näkee? Kädet silmille.</a:t>
            </a:r>
            <a:endParaRPr lang="fi-FI" dirty="0">
              <a:cs typeface="Calibri" panose="020F0502020204030204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Mistä tulipalo voi saada alkunsa? Ruoka unohtuu levylle, kynttilä kaatuu.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Palovaroitin ilmoittaa, jos huoneistoon leviää savua.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992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Poistutaan savusta ja rakennuksesta.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Kerrotaan aikuiselle. Etsitään vanhempia ulkoa ei palavasta rakennuksesta. Voidaan ilmoittaa myös soittamalla.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kerrostalohuoneiston rappukäytävässä (oven takana) on savua, suljetaan ulko-ovi. Kerrotaan savusta vanhemmille. Jos vanhempia ei ole kotona ja soittaminen hätäkeskukseen tuntuu vaikealta, yhteys vanhempiin, mummoon.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Kannustetaan lapsia toimimaan, syttyipä palo mistä syystä tahansa.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1467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Poistutaan savusta ja vältetään sitä.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6314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Poistumisharjoitus.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Opettaja ohjaa, poistumisopasteet, kokoontumispaikka.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Voidaan aloittaa harjoitus palovaroittimen äänimerkillä, jos laite on mukana. Jos jotakuta ääni pelottaa, pyydetään laittamaan kädet korville.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Suljetaan ovet.</a:t>
            </a:r>
          </a:p>
          <a:p>
            <a:endParaRPr lang="fi-FI" dirty="0"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Tunnin päätteeksi voidaan esitellä käyttämättömiä sammutusvarusteita. Voidaan pukea esim. Opettajalle/ohjaajalle.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6711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Ideoita ja oheismateriaalia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Videomateriaalia: poistuminen päiväkodista (Ransu)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Palovaroitin poistumisharjoitukseen.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Poistumisharjoituksen ajaksi voi sammuttaa luokasta valot. Hämärässä poistumisopasteet näkyvät selvemmin.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Pulpeteista ja tuoleista saa rakennettua kujan luokan oven eteen. Päiväpeittoja voi laittaa tuolien päälle ja lapset voivat kontata niiden alta käytävälle.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Sammutusvarusteet (puhtaat varusteet tilataan</a:t>
            </a:r>
            <a:r>
              <a:rPr lang="fi-FI" dirty="0"/>
              <a:t> asemittain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varushuollosta): Pyydä opettajaa vapaaehtoiseksi ja pue sammutusvarusteet opettajalle. Voit kertoa, kuinka opettajasta sukeutuu palomies. Varpaille voi turvallisesti astua ja opettaja on hyvässä tallessa varusteiden sisällä.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Mukana voi olla vain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kypärä</a:t>
            </a:r>
            <a:r>
              <a:rPr lang="fi-FI" dirty="0" err="1"/>
              <a:t>+lamppu</a:t>
            </a:r>
            <a:r>
              <a:rPr lang="fi-FI" dirty="0"/>
              <a:t>(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puhdas). Lapset saavat katsoa ja kokeilla</a:t>
            </a:r>
            <a:r>
              <a:rPr lang="fi-FI" dirty="0"/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Kypärän voi laittaa esimerkiksi vain lähelle, lasten pään yläpuolelle (mahd. täitartuntavaara). Jos kypärä halutaan laittaa päähän (miel. 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peilin edessä), olisi hyvä käyttää kypärän alla vaikka omaa lippistä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586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730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Alun symbolit jakavat tunnin teemat kolmeen osaan.</a:t>
            </a:r>
          </a:p>
          <a:p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Kissa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Puhutaan turvallisuudesta.</a:t>
            </a:r>
          </a:p>
          <a:p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Liekki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Toiminta tulipalossa.</a:t>
            </a:r>
          </a:p>
          <a:p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Poistumismerkki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Suoritetaan poistuminen luokasta opettajan ohjeistuksella.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Symbolit tulevat näkyviin klikkaamalla näyttöä.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5140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/>
              </a:rPr>
              <a:t>Turvallisuus? Onko koti turvallinen? Saako leikkiä kaikissa paikoissa? Missä ei, mitä paikkoja täytyy varoa?</a:t>
            </a:r>
          </a:p>
          <a:p>
            <a:r>
              <a:rPr lang="fi-FI" dirty="0">
                <a:cs typeface="Calibri"/>
              </a:rPr>
              <a:t>Saako yksin kotona tehdä mitä haluaa. Mitä ei saa?</a:t>
            </a:r>
          </a:p>
          <a:p>
            <a:r>
              <a:rPr lang="fi-FI" dirty="0">
                <a:cs typeface="Calibri"/>
              </a:rPr>
              <a:t>Saako mennä kaverille yksin?</a:t>
            </a:r>
          </a:p>
          <a:p>
            <a:r>
              <a:rPr lang="fi-FI" dirty="0">
                <a:cs typeface="Calibri"/>
              </a:rPr>
              <a:t>Turvalliset reitit.</a:t>
            </a:r>
          </a:p>
          <a:p>
            <a:r>
              <a:rPr lang="fi-FI" dirty="0">
                <a:cs typeface="Calibri"/>
              </a:rPr>
              <a:t>Ilmoitetaan minne lähdetään. 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813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Numeroon soitetaan jos täytyy saada nopeasti apua.</a:t>
            </a:r>
            <a:endParaRPr lang="fi-FI" dirty="0"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Poliisi? Mitä poliisi tekee. Koska kaivataan poliisin apua?</a:t>
            </a:r>
          </a:p>
          <a:p>
            <a:r>
              <a:rPr lang="fi-FI" dirty="0">
                <a:cs typeface="Calibri" panose="020F0502020204030204"/>
              </a:rPr>
              <a:t>Pelastus? Mitä apua silloin kaivataan?</a:t>
            </a:r>
          </a:p>
          <a:p>
            <a:r>
              <a:rPr lang="fi-FI" dirty="0">
                <a:cs typeface="Calibri" panose="020F0502020204030204"/>
              </a:rPr>
              <a:t>Ensihoito. Koska on niin kipeä, että täytyy soittaa ambulanssi?</a:t>
            </a:r>
          </a:p>
          <a:p>
            <a:r>
              <a:rPr lang="fi-FI" dirty="0">
                <a:cs typeface="Calibri" panose="020F0502020204030204"/>
              </a:rPr>
              <a:t>Kaikissa tilanteissa apua samasta numerosta.</a:t>
            </a:r>
          </a:p>
          <a:p>
            <a:r>
              <a:rPr lang="fi-FI" dirty="0">
                <a:cs typeface="Calibri" panose="020F0502020204030204"/>
              </a:rPr>
              <a:t>Aikuiset soittavat, Jos aikuista ei lähettyvillä, vanhin lapsista soittaa.</a:t>
            </a:r>
          </a:p>
          <a:p>
            <a:r>
              <a:rPr lang="fi-FI" dirty="0">
                <a:cs typeface="Calibri" panose="020F0502020204030204"/>
              </a:rPr>
              <a:t>Seuraavassa sarjakuvassa opetellaan muistamaan asioita. Ei tarvitse vielä osata.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235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Jos kaivataan kiireellistä apua. Ilmoita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ensin aikuiselle (vanhemmat, muu aikuinen tai vanhemmat sisarukset).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Soittaminen kyseeseen, jos lapsi ei tavoita ketään.</a:t>
            </a:r>
            <a:endParaRPr lang="fi-FI" dirty="0"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Mikä on todellinen hätätilanne?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Aiheeton soittelu numeroon 112 ei ole sallittua.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426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Pesuaineet, palavat nesteet, akut yms.</a:t>
            </a:r>
            <a:r>
              <a:rPr lang="fi-FI" dirty="0"/>
              <a:t> Varallisten esineiden/asioiden säilytys.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dirty="0">
                <a:cs typeface="Calibri"/>
              </a:rPr>
              <a:t>Turvallinen leikkipaikka/vaarallinen leikkipaikka</a:t>
            </a:r>
            <a:endParaRPr lang="fi-FI" dirty="0"/>
          </a:p>
          <a:p>
            <a:r>
              <a:rPr lang="fi-FI" dirty="0">
                <a:cs typeface="Calibri"/>
              </a:rPr>
              <a:t>Yksin kotona/vanhempien kanssa tehtävät asiat.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1131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Polkupyörä, potkulauta. Muita vaihtoehtoja?</a:t>
            </a:r>
          </a:p>
          <a:p>
            <a:r>
              <a:rPr lang="fi-FI" dirty="0">
                <a:cs typeface="Calibri"/>
              </a:rPr>
              <a:t>Turvallinen liikkuminen: jalan, polkupyörällä. Kesä/talvi.</a:t>
            </a:r>
          </a:p>
          <a:p>
            <a:r>
              <a:rPr lang="fi-FI" dirty="0">
                <a:cs typeface="Calibri"/>
              </a:rPr>
              <a:t>Turvavarusteet.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4088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Turvallinen matkustaminen: Lapset, aikuiset ja lemmikit.</a:t>
            </a:r>
          </a:p>
          <a:p>
            <a:r>
              <a:rPr lang="fi-FI" dirty="0">
                <a:cs typeface="Calibri"/>
              </a:rPr>
              <a:t>Turvavyöt, irtain materiaali.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9761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Autolla voidaan mennä mökille/uimaan/kalaan.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 yksin uimaan. Uima-/hyppypaikan varmistaminen: ylimääräistä tavaraa tai ajopuita.</a:t>
            </a:r>
          </a:p>
          <a:p>
            <a:r>
              <a:rPr lang="fi-FI" dirty="0">
                <a:cs typeface="Calibri" panose="020F0502020204030204"/>
              </a:rPr>
              <a:t>Uidaan rannan suuntaisesti. Jalat ylettyvät pohjaan.</a:t>
            </a:r>
          </a:p>
          <a:p>
            <a:r>
              <a:rPr lang="fi-FI" dirty="0">
                <a:cs typeface="Calibri" panose="020F0502020204030204"/>
              </a:rPr>
              <a:t>Kivaa ja terveellisestä puuhaa. Muistetaan varovaisuus. Vanhempia rannalla/lähettyvillä.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7E78B-DDA7-4C7C-9854-B8D6B8BF87E1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47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FCCCC1-8AA1-4A55-B579-F8ECB677F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722893E-3355-480F-9F8F-0A76EF5A5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8FD29E8-59A5-4783-9B71-1D876EBBA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C66E506-7903-4BFD-93FC-7420DA3C4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E77255-DBA9-49A1-B80A-104DDFD1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23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94D609-1426-4F0D-8520-67311AF5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9D5BFD-6288-42A1-9BC9-E6B8BEF80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882CBE-E164-49F4-BCFD-D0EDBDF2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4892A8-60A0-4ADF-B467-91F54B16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463C83-D58E-4D16-8256-F5138672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5427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4F1A8D0-13A3-412F-8B28-171E9421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E01C7D-3A50-400A-A0E8-DDC4CE6E3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FBC52FD-CBEA-405A-BC0E-6C9EF72CC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E04EA8-1CEB-4D7E-80AB-310A25B78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33A54F-8876-4324-9F5C-E6C2E898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F52D555-3BE8-45E5-9F3E-BD3883C0DD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11" Type="http://schemas.openxmlformats.org/officeDocument/2006/relationships/image" Target="../media/image5.jpeg"/><Relationship Id="rId5" Type="http://schemas.openxmlformats.org/officeDocument/2006/relationships/image" Target="../media/image63.png"/><Relationship Id="rId10" Type="http://schemas.openxmlformats.org/officeDocument/2006/relationships/image" Target="../media/image60.svg"/><Relationship Id="rId4" Type="http://schemas.openxmlformats.org/officeDocument/2006/relationships/image" Target="../media/image62.sv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5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hLbfwwcLm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T9ikfoxv9xY" TargetMode="External"/><Relationship Id="rId4" Type="http://schemas.openxmlformats.org/officeDocument/2006/relationships/hyperlink" Target="https://www.youtube.com/watch?v=C_LuNWhkIT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sv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11.png"/><Relationship Id="rId4" Type="http://schemas.openxmlformats.org/officeDocument/2006/relationships/image" Target="../media/image16.wmf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12.sv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5.jpeg"/><Relationship Id="rId5" Type="http://schemas.openxmlformats.org/officeDocument/2006/relationships/image" Target="../media/image43.png"/><Relationship Id="rId10" Type="http://schemas.openxmlformats.org/officeDocument/2006/relationships/image" Target="../media/image12.svg"/><Relationship Id="rId4" Type="http://schemas.openxmlformats.org/officeDocument/2006/relationships/image" Target="../media/image42.sv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12.sv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.jpeg"/><Relationship Id="rId5" Type="http://schemas.openxmlformats.org/officeDocument/2006/relationships/image" Target="../media/image44.svg"/><Relationship Id="rId10" Type="http://schemas.openxmlformats.org/officeDocument/2006/relationships/image" Target="../media/image52.svg"/><Relationship Id="rId4" Type="http://schemas.openxmlformats.org/officeDocument/2006/relationships/image" Target="../media/image43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3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4.svg"/><Relationship Id="rId10" Type="http://schemas.openxmlformats.org/officeDocument/2006/relationships/image" Target="../media/image12.svg"/><Relationship Id="rId4" Type="http://schemas.openxmlformats.org/officeDocument/2006/relationships/image" Target="../media/image43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1F732E-F530-4114-8E05-19238CCBC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795" y="-2569245"/>
            <a:ext cx="9144000" cy="2387600"/>
          </a:xfrm>
        </p:spPr>
        <p:txBody>
          <a:bodyPr/>
          <a:lstStyle/>
          <a:p>
            <a:r>
              <a:rPr lang="fi-FI" dirty="0"/>
              <a:t>Tulikettu, eskarit</a:t>
            </a:r>
          </a:p>
        </p:txBody>
      </p:sp>
      <p:pic>
        <p:nvPicPr>
          <p:cNvPr id="9" name="Kuva 8" descr="Piirretty virkamerkki, jossa sininen pohja ja valkoiset reunat.">
            <a:extLst>
              <a:ext uri="{FF2B5EF4-FFF2-40B4-BE49-F238E27FC236}">
                <a16:creationId xmlns:a16="http://schemas.microsoft.com/office/drawing/2014/main" id="{BD836060-0729-4426-A095-D74B105D29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852" y="788867"/>
            <a:ext cx="3158295" cy="3781425"/>
          </a:xfrm>
          <a:prstGeom prst="rect">
            <a:avLst/>
          </a:prstGeom>
        </p:spPr>
      </p:pic>
      <p:pic>
        <p:nvPicPr>
          <p:cNvPr id="11" name="Kuva 10" descr="Piirretty Tulikettu-hahmo, jolla on kypärä päässä. Hahmo on virkamerkkipohjan päällä, jolloin muodostuu Tulikettu-virkamerkki.">
            <a:extLst>
              <a:ext uri="{FF2B5EF4-FFF2-40B4-BE49-F238E27FC236}">
                <a16:creationId xmlns:a16="http://schemas.microsoft.com/office/drawing/2014/main" id="{3CD233C2-25BA-47FF-BD1D-8AD51066C5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066" y="1692609"/>
            <a:ext cx="2111461" cy="307498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A79F39D8-177E-4973-B439-E0B2B460DC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032" y="4376675"/>
            <a:ext cx="6357936" cy="1370071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680D18B2-7BFC-4C0A-A7B3-03AF0270FB24}"/>
              </a:ext>
            </a:extLst>
          </p:cNvPr>
          <p:cNvSpPr txBox="1">
            <a:spLocks/>
          </p:cNvSpPr>
          <p:nvPr/>
        </p:nvSpPr>
        <p:spPr>
          <a:xfrm>
            <a:off x="2455721" y="4854695"/>
            <a:ext cx="709214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Arial Rounded MT Bold" panose="020F0704030504030204" pitchFamily="34" charset="0"/>
              </a:rPr>
              <a:t>ESKARIT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12B28699-991C-4491-8FC9-E8A7F28B7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Pirkanmaan pelastuslaitoksen logo ja nimi">
            <a:extLst>
              <a:ext uri="{FF2B5EF4-FFF2-40B4-BE49-F238E27FC236}">
                <a16:creationId xmlns:a16="http://schemas.microsoft.com/office/drawing/2014/main" id="{CF083D96-2C2B-47CF-83EC-BFBD93AA53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4" name="Kuva 3" descr="Lisenssikuvake CC BY NC">
            <a:extLst>
              <a:ext uri="{FF2B5EF4-FFF2-40B4-BE49-F238E27FC236}">
                <a16:creationId xmlns:a16="http://schemas.microsoft.com/office/drawing/2014/main" id="{3EDB326C-59A2-4915-ADAC-352B6BD44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967" y="6373745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7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3DDCED-2A20-48C1-9230-76203FFF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8" y="-1855040"/>
            <a:ext cx="10515600" cy="1325563"/>
          </a:xfrm>
        </p:spPr>
        <p:txBody>
          <a:bodyPr/>
          <a:lstStyle/>
          <a:p>
            <a:r>
              <a:rPr lang="fi-FI" dirty="0"/>
              <a:t>Mikä kuvasta puuttuu?</a:t>
            </a:r>
          </a:p>
        </p:txBody>
      </p:sp>
      <p:pic>
        <p:nvPicPr>
          <p:cNvPr id="2050" name="Picture 2" descr="Night background with rental of house Free Vector">
            <a:extLst>
              <a:ext uri="{FF2B5EF4-FFF2-40B4-BE49-F238E27FC236}">
                <a16:creationId xmlns:a16="http://schemas.microsoft.com/office/drawing/2014/main" id="{0F5676B2-A2FD-4209-A771-64977F69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3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uva 15" descr="Keltainen tekstilaatikko, jossa teksti 'Mikä kuvasta puuttuu?'.">
            <a:extLst>
              <a:ext uri="{FF2B5EF4-FFF2-40B4-BE49-F238E27FC236}">
                <a16:creationId xmlns:a16="http://schemas.microsoft.com/office/drawing/2014/main" id="{EA95A5B2-53B5-4BF8-B769-B7A25FCDF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842508"/>
            <a:ext cx="5676900" cy="2066925"/>
          </a:xfrm>
          <a:prstGeom prst="rect">
            <a:avLst/>
          </a:prstGeom>
        </p:spPr>
      </p:pic>
      <p:pic>
        <p:nvPicPr>
          <p:cNvPr id="7" name="Kuva 6" descr="Pimeällä jalkakäytävällä seisovat kani-, nalle-, kissa- ja koirahahmot.">
            <a:extLst>
              <a:ext uri="{FF2B5EF4-FFF2-40B4-BE49-F238E27FC236}">
                <a16:creationId xmlns:a16="http://schemas.microsoft.com/office/drawing/2014/main" id="{38CEA132-BD30-498C-AABF-FBC55EBB17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029" y="3309820"/>
            <a:ext cx="7443861" cy="3548180"/>
          </a:xfrm>
          <a:prstGeom prst="rect">
            <a:avLst/>
          </a:prstGeom>
        </p:spPr>
      </p:pic>
      <p:sp>
        <p:nvSpPr>
          <p:cNvPr id="10" name="Tähti: 5-sakarainen 9" descr="Kanihahmon tähtiheijastin.">
            <a:extLst>
              <a:ext uri="{FF2B5EF4-FFF2-40B4-BE49-F238E27FC236}">
                <a16:creationId xmlns:a16="http://schemas.microsoft.com/office/drawing/2014/main" id="{A789EEBF-46CA-4CA8-A282-6567B5223F3A}"/>
              </a:ext>
            </a:extLst>
          </p:cNvPr>
          <p:cNvSpPr/>
          <p:nvPr/>
        </p:nvSpPr>
        <p:spPr>
          <a:xfrm>
            <a:off x="2756625" y="5607698"/>
            <a:ext cx="315880" cy="298385"/>
          </a:xfrm>
          <a:prstGeom prst="star5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ähti: 5-sakarainen 10" descr="Koirahahmon tähtiheijastin.">
            <a:extLst>
              <a:ext uri="{FF2B5EF4-FFF2-40B4-BE49-F238E27FC236}">
                <a16:creationId xmlns:a16="http://schemas.microsoft.com/office/drawing/2014/main" id="{0E8D7B41-7799-48A2-BA34-59CAA05A17F2}"/>
              </a:ext>
            </a:extLst>
          </p:cNvPr>
          <p:cNvSpPr/>
          <p:nvPr/>
        </p:nvSpPr>
        <p:spPr>
          <a:xfrm>
            <a:off x="8721995" y="5514391"/>
            <a:ext cx="214604" cy="186613"/>
          </a:xfrm>
          <a:prstGeom prst="star5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Viisikulmio 8" descr="Kissahahmon viisikulmainen heijastin.">
            <a:extLst>
              <a:ext uri="{FF2B5EF4-FFF2-40B4-BE49-F238E27FC236}">
                <a16:creationId xmlns:a16="http://schemas.microsoft.com/office/drawing/2014/main" id="{A82347E5-FF70-4248-B7FE-A8A0CB8C7894}"/>
              </a:ext>
            </a:extLst>
          </p:cNvPr>
          <p:cNvSpPr/>
          <p:nvPr/>
        </p:nvSpPr>
        <p:spPr>
          <a:xfrm>
            <a:off x="6955397" y="5392708"/>
            <a:ext cx="214604" cy="186613"/>
          </a:xfrm>
          <a:prstGeom prst="pentagon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Viisikulmio 12" descr="Koirahahmon viisikulmainen heijastin.">
            <a:extLst>
              <a:ext uri="{FF2B5EF4-FFF2-40B4-BE49-F238E27FC236}">
                <a16:creationId xmlns:a16="http://schemas.microsoft.com/office/drawing/2014/main" id="{7E33AE66-76DE-4C60-8407-B9BE4184ADB1}"/>
              </a:ext>
            </a:extLst>
          </p:cNvPr>
          <p:cNvSpPr/>
          <p:nvPr/>
        </p:nvSpPr>
        <p:spPr>
          <a:xfrm>
            <a:off x="5595258" y="5299402"/>
            <a:ext cx="214604" cy="186613"/>
          </a:xfrm>
          <a:prstGeom prst="pentagon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Oikeassa yläkulmassa piirretty kissahahmo.">
            <a:extLst>
              <a:ext uri="{FF2B5EF4-FFF2-40B4-BE49-F238E27FC236}">
                <a16:creationId xmlns:a16="http://schemas.microsoft.com/office/drawing/2014/main" id="{743BAFDF-289F-4AB9-BE0E-C407F915E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7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765523-86D6-4414-9492-C6AE5E6B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82" y="478443"/>
            <a:ext cx="4193378" cy="1325563"/>
          </a:xfrm>
        </p:spPr>
        <p:txBody>
          <a:bodyPr/>
          <a:lstStyle/>
          <a:p>
            <a:r>
              <a:rPr lang="fi-FI" b="1" dirty="0"/>
              <a:t>PALOVAROITIN</a:t>
            </a:r>
          </a:p>
        </p:txBody>
      </p:sp>
      <p:pic>
        <p:nvPicPr>
          <p:cNvPr id="4" name="Kuva 3" descr="Katossa oleva valkoinen palovaroitin.">
            <a:extLst>
              <a:ext uri="{FF2B5EF4-FFF2-40B4-BE49-F238E27FC236}">
                <a16:creationId xmlns:a16="http://schemas.microsoft.com/office/drawing/2014/main" id="{821266B4-4642-49E2-B01F-6B770E3E7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05" y="0"/>
            <a:ext cx="7981950" cy="6858000"/>
          </a:xfrm>
          <a:prstGeom prst="rect">
            <a:avLst/>
          </a:prstGeom>
        </p:spPr>
      </p:pic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07BC3917-CBE4-49E2-BB49-D2BAE364CD11}"/>
              </a:ext>
            </a:extLst>
          </p:cNvPr>
          <p:cNvSpPr txBox="1">
            <a:spLocks/>
          </p:cNvSpPr>
          <p:nvPr/>
        </p:nvSpPr>
        <p:spPr>
          <a:xfrm>
            <a:off x="6331882" y="2506662"/>
            <a:ext cx="5860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3200" dirty="0">
                <a:latin typeface="+mj-lt"/>
              </a:rPr>
              <a:t>Varoittaa tulipalosta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3200" b="1" dirty="0">
                <a:latin typeface="+mj-lt"/>
              </a:rPr>
              <a:t>Kokeilkaa</a:t>
            </a:r>
            <a:r>
              <a:rPr lang="fi-FI" sz="3200" dirty="0">
                <a:latin typeface="+mj-lt"/>
              </a:rPr>
              <a:t> kotona millainen palovaroittimen varoitusääni on.</a:t>
            </a:r>
          </a:p>
        </p:txBody>
      </p:sp>
      <p:pic>
        <p:nvPicPr>
          <p:cNvPr id="10" name="Kuva 9" descr="Oikeassa yläkulmassa piirretty kissahahmo.">
            <a:extLst>
              <a:ext uri="{FF2B5EF4-FFF2-40B4-BE49-F238E27FC236}">
                <a16:creationId xmlns:a16="http://schemas.microsoft.com/office/drawing/2014/main" id="{461077C1-45B0-4CFF-9F00-713291C04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Pirkanmaan pelastuslaitoksen logo ja nimi.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79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7D284733-30D4-40B4-996B-73D8D706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395" y="686293"/>
            <a:ext cx="6553201" cy="1325563"/>
          </a:xfrm>
        </p:spPr>
        <p:txBody>
          <a:bodyPr>
            <a:normAutofit/>
          </a:bodyPr>
          <a:lstStyle/>
          <a:p>
            <a:pPr algn="ctr"/>
            <a:r>
              <a:rPr lang="fi-FI" sz="3600" dirty="0">
                <a:latin typeface="Arial Rounded MT Bold" panose="020F0704030504030204" pitchFamily="34" charset="0"/>
              </a:rPr>
              <a:t>TOIMINTA TULIPALOSSA</a:t>
            </a:r>
          </a:p>
        </p:txBody>
      </p:sp>
      <p:pic>
        <p:nvPicPr>
          <p:cNvPr id="4" name="Kuva 3" descr="Piirretty tulenlieska-hahmo, jolla on silmät ja suu.">
            <a:extLst>
              <a:ext uri="{FF2B5EF4-FFF2-40B4-BE49-F238E27FC236}">
                <a16:creationId xmlns:a16="http://schemas.microsoft.com/office/drawing/2014/main" id="{CC3BDFDD-3D36-432F-BF31-A5BCF29C4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3825" y="2011856"/>
            <a:ext cx="3695700" cy="3524250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161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DBC0C0-02EA-4202-8466-3048B3A6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78" y="-1650393"/>
            <a:ext cx="10515600" cy="1325563"/>
          </a:xfrm>
        </p:spPr>
        <p:txBody>
          <a:bodyPr/>
          <a:lstStyle/>
          <a:p>
            <a:r>
              <a:rPr lang="fi-FI" dirty="0"/>
              <a:t>Miten toimitaan tulipalossa?</a:t>
            </a:r>
          </a:p>
        </p:txBody>
      </p:sp>
      <p:pic>
        <p:nvPicPr>
          <p:cNvPr id="4" name="Kuva 3" descr="Piirretty koirahahmo.">
            <a:extLst>
              <a:ext uri="{FF2B5EF4-FFF2-40B4-BE49-F238E27FC236}">
                <a16:creationId xmlns:a16="http://schemas.microsoft.com/office/drawing/2014/main" id="{70D60C86-2E47-4605-A5FC-61CAA76792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2785" y="1865273"/>
            <a:ext cx="1955829" cy="3903739"/>
          </a:xfrm>
          <a:prstGeom prst="rect">
            <a:avLst/>
          </a:prstGeo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F12D65E2-C013-4781-AFBF-ADCDCF971626}"/>
              </a:ext>
            </a:extLst>
          </p:cNvPr>
          <p:cNvSpPr txBox="1"/>
          <p:nvPr/>
        </p:nvSpPr>
        <p:spPr>
          <a:xfrm>
            <a:off x="1479567" y="944005"/>
            <a:ext cx="2390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Varoita muita</a:t>
            </a:r>
          </a:p>
        </p:txBody>
      </p:sp>
      <p:sp>
        <p:nvSpPr>
          <p:cNvPr id="20" name="Puhekupla: Soikea 19" descr="Koirahahmon yläpuolella on puhekuplassa huutomerkki.">
            <a:extLst>
              <a:ext uri="{FF2B5EF4-FFF2-40B4-BE49-F238E27FC236}">
                <a16:creationId xmlns:a16="http://schemas.microsoft.com/office/drawing/2014/main" id="{13B4E454-30F3-4445-92D6-6109C094D173}"/>
              </a:ext>
            </a:extLst>
          </p:cNvPr>
          <p:cNvSpPr/>
          <p:nvPr/>
        </p:nvSpPr>
        <p:spPr>
          <a:xfrm>
            <a:off x="2235016" y="1856715"/>
            <a:ext cx="1175720" cy="1017602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6D4998CD-E982-4491-AFDC-FC934EA42058}"/>
              </a:ext>
            </a:extLst>
          </p:cNvPr>
          <p:cNvSpPr txBox="1"/>
          <p:nvPr/>
        </p:nvSpPr>
        <p:spPr>
          <a:xfrm>
            <a:off x="2504957" y="1580686"/>
            <a:ext cx="971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dirty="0"/>
              <a:t>!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8BD342B3-EC94-4433-A096-87913E503620}"/>
              </a:ext>
            </a:extLst>
          </p:cNvPr>
          <p:cNvSpPr txBox="1"/>
          <p:nvPr/>
        </p:nvSpPr>
        <p:spPr>
          <a:xfrm>
            <a:off x="4748096" y="892233"/>
            <a:ext cx="239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Kerro lähimmälle</a:t>
            </a:r>
          </a:p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aikuiselle</a:t>
            </a:r>
          </a:p>
        </p:txBody>
      </p:sp>
      <p:pic>
        <p:nvPicPr>
          <p:cNvPr id="13" name="Kuva 12" descr="Iso nallehahmo ja pieni nallehahmo seisovat vierekkäin.">
            <a:extLst>
              <a:ext uri="{FF2B5EF4-FFF2-40B4-BE49-F238E27FC236}">
                <a16:creationId xmlns:a16="http://schemas.microsoft.com/office/drawing/2014/main" id="{90A2119C-58FE-491B-8FD8-0BA02BB2BF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25381" y="2104113"/>
            <a:ext cx="3717142" cy="3724318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F38765EE-EDE4-40B4-ADC5-3F806186DA9D}"/>
              </a:ext>
            </a:extLst>
          </p:cNvPr>
          <p:cNvSpPr txBox="1"/>
          <p:nvPr/>
        </p:nvSpPr>
        <p:spPr>
          <a:xfrm>
            <a:off x="8256497" y="915899"/>
            <a:ext cx="239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Ei saa mennä</a:t>
            </a:r>
          </a:p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piiloon</a:t>
            </a:r>
          </a:p>
        </p:txBody>
      </p:sp>
      <p:pic>
        <p:nvPicPr>
          <p:cNvPr id="27" name="Kuva 26" descr="Kanihahmo on piilossa kasviruukun takana. Kuvan päällä on punainen rasti.">
            <a:extLst>
              <a:ext uri="{FF2B5EF4-FFF2-40B4-BE49-F238E27FC236}">
                <a16:creationId xmlns:a16="http://schemas.microsoft.com/office/drawing/2014/main" id="{672F0FB4-48FD-4E52-939D-8AB8BE47C3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3746" y="2732349"/>
            <a:ext cx="2024869" cy="2531086"/>
          </a:xfrm>
          <a:prstGeom prst="rect">
            <a:avLst/>
          </a:prstGeom>
        </p:spPr>
      </p:pic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4D53E778-2661-449B-841B-3983E8760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089900" y="3040856"/>
            <a:ext cx="2870200" cy="25708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29">
            <a:extLst>
              <a:ext uri="{FF2B5EF4-FFF2-40B4-BE49-F238E27FC236}">
                <a16:creationId xmlns:a16="http://schemas.microsoft.com/office/drawing/2014/main" id="{3FBE6788-4EF4-491D-84C4-12451C50E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256497" y="3040856"/>
            <a:ext cx="2703603" cy="25708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uva 14" descr="Oikeassa yläkulmassa piirretty kissahahmo.">
            <a:extLst>
              <a:ext uri="{FF2B5EF4-FFF2-40B4-BE49-F238E27FC236}">
                <a16:creationId xmlns:a16="http://schemas.microsoft.com/office/drawing/2014/main" id="{176A9C75-BF73-49A5-AC1B-21733CBB4B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16832" y="210151"/>
            <a:ext cx="791264" cy="754556"/>
          </a:xfrm>
          <a:prstGeom prst="rect">
            <a:avLst/>
          </a:prstGeom>
          <a:effectLst/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Pirkanmaan pelastuslaitoksen logo ja nimi.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2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i 9">
            <a:extLst>
              <a:ext uri="{FF2B5EF4-FFF2-40B4-BE49-F238E27FC236}">
                <a16:creationId xmlns:a16="http://schemas.microsoft.com/office/drawing/2014/main" id="{F23E046F-2517-44C3-963E-3CD587759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36114" y="636829"/>
            <a:ext cx="5188111" cy="518811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CE79D2E9-23F9-4858-AB9C-9FEA601E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568" y="4382998"/>
            <a:ext cx="6553201" cy="1325563"/>
          </a:xfrm>
        </p:spPr>
        <p:txBody>
          <a:bodyPr/>
          <a:lstStyle/>
          <a:p>
            <a:pPr algn="ctr"/>
            <a:r>
              <a:rPr lang="fi-FI" dirty="0">
                <a:latin typeface="Arial Rounded MT Bold" panose="020F0704030504030204" pitchFamily="34" charset="0"/>
              </a:rPr>
              <a:t>SAVU</a:t>
            </a:r>
          </a:p>
        </p:txBody>
      </p:sp>
      <p:pic>
        <p:nvPicPr>
          <p:cNvPr id="13" name="Kuva 12" descr="Piirretty savu-hahmo, jolla on silmät ja suu.">
            <a:extLst>
              <a:ext uri="{FF2B5EF4-FFF2-40B4-BE49-F238E27FC236}">
                <a16:creationId xmlns:a16="http://schemas.microsoft.com/office/drawing/2014/main" id="{BAF0B1C3-9A1C-4A81-9B85-8FA876DEAA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6" y="1403453"/>
            <a:ext cx="3301610" cy="3276017"/>
          </a:xfrm>
          <a:prstGeom prst="rect">
            <a:avLst/>
          </a:prstGeom>
        </p:spPr>
      </p:pic>
      <p:pic>
        <p:nvPicPr>
          <p:cNvPr id="15" name="Kuva 14" descr="Piirretty Tulikettu-hahmo, jolla on siniset haalarit, punaiset saappaat ja kypärä.">
            <a:extLst>
              <a:ext uri="{FF2B5EF4-FFF2-40B4-BE49-F238E27FC236}">
                <a16:creationId xmlns:a16="http://schemas.microsoft.com/office/drawing/2014/main" id="{DDB20F52-B89D-42B5-9950-3EDCF4C35A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270" y="1887876"/>
            <a:ext cx="3008480" cy="4771229"/>
          </a:xfrm>
          <a:prstGeom prst="rect">
            <a:avLst/>
          </a:prstGeom>
        </p:spPr>
      </p:pic>
      <p:pic>
        <p:nvPicPr>
          <p:cNvPr id="11" name="Kuva 10" descr="Oikeassa yläkulmassa piirretty tulenlieska-hahmo.">
            <a:extLst>
              <a:ext uri="{FF2B5EF4-FFF2-40B4-BE49-F238E27FC236}">
                <a16:creationId xmlns:a16="http://schemas.microsoft.com/office/drawing/2014/main" id="{6C299C2C-E40C-4874-BF61-B57FA0121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6832" y="210151"/>
            <a:ext cx="791264" cy="754556"/>
          </a:xfrm>
          <a:prstGeom prst="rect">
            <a:avLst/>
          </a:prstGeom>
          <a:effectLst/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Pirkanmaan pelastuslaitoksen logo ja nimi.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1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47916FF3-96F4-41FB-9829-D174C8B8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562" y="117472"/>
            <a:ext cx="5257800" cy="1325563"/>
          </a:xfrm>
        </p:spPr>
        <p:txBody>
          <a:bodyPr/>
          <a:lstStyle/>
          <a:p>
            <a:r>
              <a:rPr lang="fi-FI" b="1" dirty="0"/>
              <a:t>TULIPALOTILANTEESSA</a:t>
            </a:r>
          </a:p>
        </p:txBody>
      </p:sp>
      <p:pic>
        <p:nvPicPr>
          <p:cNvPr id="10" name="Kuva 9" descr="Tulikettu-hahmo, jolla on siniset haalarit, punaiset saappaat ja kypärä.">
            <a:extLst>
              <a:ext uri="{FF2B5EF4-FFF2-40B4-BE49-F238E27FC236}">
                <a16:creationId xmlns:a16="http://schemas.microsoft.com/office/drawing/2014/main" id="{68D212E1-B3F9-4D5F-BE50-AF8AFD6D3E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762" y="3707832"/>
            <a:ext cx="1860913" cy="2951273"/>
          </a:xfrm>
          <a:prstGeom prst="rect">
            <a:avLst/>
          </a:prstGeom>
        </p:spPr>
      </p:pic>
      <p:sp>
        <p:nvSpPr>
          <p:cNvPr id="2" name="Puhekupla: Soikea 1" descr="Tulikettu-hahmon yläpuolella oleva puhekupla.">
            <a:extLst>
              <a:ext uri="{FF2B5EF4-FFF2-40B4-BE49-F238E27FC236}">
                <a16:creationId xmlns:a16="http://schemas.microsoft.com/office/drawing/2014/main" id="{56DEE757-5485-465D-B86E-7FAE0785D0E0}"/>
              </a:ext>
            </a:extLst>
          </p:cNvPr>
          <p:cNvSpPr/>
          <p:nvPr/>
        </p:nvSpPr>
        <p:spPr>
          <a:xfrm>
            <a:off x="494809" y="375295"/>
            <a:ext cx="4357396" cy="304277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F5BF69F-1450-478C-9D54-D5EB7B9E99F0}"/>
              </a:ext>
            </a:extLst>
          </p:cNvPr>
          <p:cNvSpPr txBox="1">
            <a:spLocks/>
          </p:cNvSpPr>
          <p:nvPr/>
        </p:nvSpPr>
        <p:spPr>
          <a:xfrm>
            <a:off x="941974" y="1126399"/>
            <a:ext cx="3463065" cy="1540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i-FI" sz="2000" b="1" dirty="0">
                <a:latin typeface="+mj-lt"/>
              </a:rPr>
              <a:t>Sulje ovet </a:t>
            </a:r>
            <a:r>
              <a:rPr lang="fi-FI" sz="2000" dirty="0">
                <a:latin typeface="+mj-lt"/>
              </a:rPr>
              <a:t>ettei savu leviä.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i-FI" sz="2000" dirty="0">
                <a:latin typeface="+mj-lt"/>
              </a:rPr>
              <a:t>Jos poistumisreitillä on savua, jäädään asuntoon, laitetaan ovi kiinni ja hälytetään apua.</a:t>
            </a:r>
          </a:p>
        </p:txBody>
      </p:sp>
      <p:pic>
        <p:nvPicPr>
          <p:cNvPr id="21" name="Kuva 20" descr="Nallehahmo seisoss avoinna olevan oven edessä. Oviaukosta tulee mustaa savua.">
            <a:extLst>
              <a:ext uri="{FF2B5EF4-FFF2-40B4-BE49-F238E27FC236}">
                <a16:creationId xmlns:a16="http://schemas.microsoft.com/office/drawing/2014/main" id="{3328A183-7A46-4B5D-8104-EBBB1EE4DA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783" y="1455849"/>
            <a:ext cx="4357396" cy="4722587"/>
          </a:xfrm>
          <a:prstGeom prst="rect">
            <a:avLst/>
          </a:prstGeom>
        </p:spPr>
      </p:pic>
      <p:pic>
        <p:nvPicPr>
          <p:cNvPr id="9" name="Kuva 8" descr="Oikeassa yläkulmassa piirretty tulenlieska-hahmo.">
            <a:extLst>
              <a:ext uri="{FF2B5EF4-FFF2-40B4-BE49-F238E27FC236}">
                <a16:creationId xmlns:a16="http://schemas.microsoft.com/office/drawing/2014/main" id="{B0D5DBEE-4DC1-422F-BAFF-E68D42958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6832" y="210151"/>
            <a:ext cx="791264" cy="754556"/>
          </a:xfrm>
          <a:prstGeom prst="rect">
            <a:avLst/>
          </a:prstGeom>
          <a:effectLst/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Pirkanmaan pelastuslaitoksen logo ja nimi.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1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36E07F8-1E5B-4893-8CBA-F1C3C7C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945" y="260104"/>
            <a:ext cx="5666114" cy="1325563"/>
          </a:xfrm>
        </p:spPr>
        <p:txBody>
          <a:bodyPr/>
          <a:lstStyle/>
          <a:p>
            <a:r>
              <a:rPr lang="fi-FI" b="1" dirty="0"/>
              <a:t>TULIPALOTILANTEESSA</a:t>
            </a:r>
          </a:p>
        </p:txBody>
      </p:sp>
      <p:pic>
        <p:nvPicPr>
          <p:cNvPr id="10" name="Kuva 9" descr="Tulikettu-hahmo, jolla on siniset haalarit, punaiset saappaat ja kypärä.">
            <a:extLst>
              <a:ext uri="{FF2B5EF4-FFF2-40B4-BE49-F238E27FC236}">
                <a16:creationId xmlns:a16="http://schemas.microsoft.com/office/drawing/2014/main" id="{68D212E1-B3F9-4D5F-BE50-AF8AFD6D3E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762" y="3707832"/>
            <a:ext cx="1860913" cy="2951273"/>
          </a:xfrm>
          <a:prstGeom prst="rect">
            <a:avLst/>
          </a:prstGeom>
        </p:spPr>
      </p:pic>
      <p:sp>
        <p:nvSpPr>
          <p:cNvPr id="2" name="Puhekupla: Soikea 1" descr="Tulikettu-hahmon yläpuolella oleva puhekupla.">
            <a:extLst>
              <a:ext uri="{FF2B5EF4-FFF2-40B4-BE49-F238E27FC236}">
                <a16:creationId xmlns:a16="http://schemas.microsoft.com/office/drawing/2014/main" id="{56DEE757-5485-465D-B86E-7FAE0785D0E0}"/>
              </a:ext>
            </a:extLst>
          </p:cNvPr>
          <p:cNvSpPr/>
          <p:nvPr/>
        </p:nvSpPr>
        <p:spPr>
          <a:xfrm>
            <a:off x="494809" y="375295"/>
            <a:ext cx="4357396" cy="304277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F5BF69F-1450-478C-9D54-D5EB7B9E99F0}"/>
              </a:ext>
            </a:extLst>
          </p:cNvPr>
          <p:cNvSpPr txBox="1">
            <a:spLocks/>
          </p:cNvSpPr>
          <p:nvPr/>
        </p:nvSpPr>
        <p:spPr>
          <a:xfrm>
            <a:off x="837941" y="1126399"/>
            <a:ext cx="3593493" cy="1540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i-FI" sz="2000" dirty="0">
                <a:latin typeface="+mj-lt"/>
              </a:rPr>
              <a:t>Jos huoneessa on savua, </a:t>
            </a:r>
            <a:br>
              <a:rPr lang="fi-FI" sz="2000" dirty="0">
                <a:latin typeface="+mj-lt"/>
              </a:rPr>
            </a:br>
            <a:r>
              <a:rPr lang="fi-FI" sz="2000" b="1" dirty="0">
                <a:latin typeface="+mj-lt"/>
              </a:rPr>
              <a:t>pysy matalana.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fi-FI" sz="2000" dirty="0">
                <a:latin typeface="+mj-lt"/>
              </a:rPr>
              <a:t>Alhaalla paras näkyvyys </a:t>
            </a:r>
            <a:br>
              <a:rPr lang="fi-FI" sz="2000" dirty="0">
                <a:latin typeface="+mj-lt"/>
              </a:rPr>
            </a:br>
            <a:r>
              <a:rPr lang="fi-FI" sz="2000" dirty="0">
                <a:latin typeface="+mj-lt"/>
              </a:rPr>
              <a:t>ja raittiimpi ilma</a:t>
            </a:r>
          </a:p>
          <a:p>
            <a:pPr marL="0" indent="0" algn="ctr">
              <a:lnSpc>
                <a:spcPct val="100000"/>
              </a:lnSpc>
              <a:buNone/>
            </a:pPr>
            <a:endParaRPr lang="fi-FI" sz="2000" dirty="0">
              <a:latin typeface="+mj-lt"/>
            </a:endParaRPr>
          </a:p>
        </p:txBody>
      </p:sp>
      <p:pic>
        <p:nvPicPr>
          <p:cNvPr id="6" name="Kuva 5" descr="Kissa- ja koirahahmot seisovat, yläpuolella on savua.">
            <a:extLst>
              <a:ext uri="{FF2B5EF4-FFF2-40B4-BE49-F238E27FC236}">
                <a16:creationId xmlns:a16="http://schemas.microsoft.com/office/drawing/2014/main" id="{073FE747-C610-4A16-A226-00A65F2784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0784" y="1484572"/>
            <a:ext cx="6704750" cy="4902322"/>
          </a:xfrm>
          <a:prstGeom prst="rect">
            <a:avLst/>
          </a:prstGeom>
        </p:spPr>
      </p:pic>
      <p:pic>
        <p:nvPicPr>
          <p:cNvPr id="11" name="Kuva 10" descr="Oikeassa yläkulmassa piirretty tulenlieska-hahmo.">
            <a:extLst>
              <a:ext uri="{FF2B5EF4-FFF2-40B4-BE49-F238E27FC236}">
                <a16:creationId xmlns:a16="http://schemas.microsoft.com/office/drawing/2014/main" id="{71A05FC9-E16F-48F4-BD12-4D992677B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6832" y="210151"/>
            <a:ext cx="791264" cy="754556"/>
          </a:xfrm>
          <a:prstGeom prst="rect">
            <a:avLst/>
          </a:prstGeom>
          <a:effectLst/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Pirkanmaan pelastuslaitoksen logo ja nimi.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F5FDDA-B5C4-45E3-BAED-8AB5CE90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575594"/>
            <a:ext cx="10515600" cy="1325563"/>
          </a:xfrm>
        </p:spPr>
        <p:txBody>
          <a:bodyPr/>
          <a:lstStyle/>
          <a:p>
            <a:r>
              <a:rPr lang="fi-FI" dirty="0"/>
              <a:t>Poistumisharjoitus</a:t>
            </a:r>
          </a:p>
        </p:txBody>
      </p:sp>
      <p:pic>
        <p:nvPicPr>
          <p:cNvPr id="4" name="Kuva 3" descr="Poistumistien merkki ja teksti exit.">
            <a:extLst>
              <a:ext uri="{FF2B5EF4-FFF2-40B4-BE49-F238E27FC236}">
                <a16:creationId xmlns:a16="http://schemas.microsoft.com/office/drawing/2014/main" id="{0C447CAB-412C-4CC3-9325-8551640586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865" y="0"/>
            <a:ext cx="476626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69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B957EF-E011-4C92-8B05-1E1DD8FC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07" y="-1546340"/>
            <a:ext cx="10515600" cy="1325563"/>
          </a:xfrm>
        </p:spPr>
        <p:txBody>
          <a:bodyPr/>
          <a:lstStyle/>
          <a:p>
            <a:r>
              <a:rPr lang="fi-FI" dirty="0"/>
              <a:t>Pelastuslaitoksen some-kanavat</a:t>
            </a:r>
          </a:p>
        </p:txBody>
      </p:sp>
      <p:pic>
        <p:nvPicPr>
          <p:cNvPr id="1026" name="Picture 2" descr="TikTok-logo">
            <a:extLst>
              <a:ext uri="{FF2B5EF4-FFF2-40B4-BE49-F238E27FC236}">
                <a16:creationId xmlns:a16="http://schemas.microsoft.com/office/drawing/2014/main" id="{A0ED65A3-D427-40B0-B7C0-5F91D476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108" y="1230819"/>
            <a:ext cx="852875" cy="8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7D0D1433-EA38-4C29-AA27-7D059F3390F4}"/>
              </a:ext>
            </a:extLst>
          </p:cNvPr>
          <p:cNvSpPr txBox="1">
            <a:spLocks/>
          </p:cNvSpPr>
          <p:nvPr/>
        </p:nvSpPr>
        <p:spPr>
          <a:xfrm>
            <a:off x="3031493" y="994474"/>
            <a:ext cx="77527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tiktok.com/</a:t>
            </a:r>
            <a:r>
              <a:rPr lang="fi-FI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@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Facebook-logo">
            <a:extLst>
              <a:ext uri="{FF2B5EF4-FFF2-40B4-BE49-F238E27FC236}">
                <a16:creationId xmlns:a16="http://schemas.microsoft.com/office/drawing/2014/main" id="{AC504A2C-00A6-424B-A629-B91A0FA3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733" y="2198549"/>
            <a:ext cx="852876" cy="8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4B9A8C18-1547-4681-81BC-63501C818D00}"/>
              </a:ext>
            </a:extLst>
          </p:cNvPr>
          <p:cNvSpPr txBox="1">
            <a:spLocks/>
          </p:cNvSpPr>
          <p:nvPr/>
        </p:nvSpPr>
        <p:spPr>
          <a:xfrm>
            <a:off x="3060513" y="1962205"/>
            <a:ext cx="61584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fb.com/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5" name="Ryhmä 4" descr="Instagram-logo">
            <a:extLst>
              <a:ext uri="{FF2B5EF4-FFF2-40B4-BE49-F238E27FC236}">
                <a16:creationId xmlns:a16="http://schemas.microsoft.com/office/drawing/2014/main" id="{FEE94C80-294D-4414-AA58-A553F6B66C55}"/>
              </a:ext>
            </a:extLst>
          </p:cNvPr>
          <p:cNvGrpSpPr/>
          <p:nvPr/>
        </p:nvGrpSpPr>
        <p:grpSpPr>
          <a:xfrm>
            <a:off x="2091404" y="3166280"/>
            <a:ext cx="852876" cy="852876"/>
            <a:chOff x="7943892" y="2319669"/>
            <a:chExt cx="2143125" cy="2143125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8607C945-EF80-47A2-9498-C26A8E6BFA77}"/>
                </a:ext>
              </a:extLst>
            </p:cNvPr>
            <p:cNvSpPr/>
            <p:nvPr/>
          </p:nvSpPr>
          <p:spPr>
            <a:xfrm>
              <a:off x="8252729" y="2520563"/>
              <a:ext cx="1598937" cy="178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030" name="Picture 6" descr="Instagram-logo - Lahden ensi- ja turvakoti ry">
              <a:extLst>
                <a:ext uri="{FF2B5EF4-FFF2-40B4-BE49-F238E27FC236}">
                  <a16:creationId xmlns:a16="http://schemas.microsoft.com/office/drawing/2014/main" id="{34FB9FD1-6C7F-4CA9-AF73-D973A6CD0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92" y="2319669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Otsikko 1">
            <a:extLst>
              <a:ext uri="{FF2B5EF4-FFF2-40B4-BE49-F238E27FC236}">
                <a16:creationId xmlns:a16="http://schemas.microsoft.com/office/drawing/2014/main" id="{17A47F49-1F6A-4A5B-A977-DC2EAA2FE8A5}"/>
              </a:ext>
            </a:extLst>
          </p:cNvPr>
          <p:cNvSpPr txBox="1">
            <a:spLocks/>
          </p:cNvSpPr>
          <p:nvPr/>
        </p:nvSpPr>
        <p:spPr>
          <a:xfrm>
            <a:off x="3062067" y="2929936"/>
            <a:ext cx="7424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instagram.com/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34" name="Picture 10" descr="Twitter-logo">
            <a:extLst>
              <a:ext uri="{FF2B5EF4-FFF2-40B4-BE49-F238E27FC236}">
                <a16:creationId xmlns:a16="http://schemas.microsoft.com/office/drawing/2014/main" id="{56123078-E17F-4733-AE4F-E666834F5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208" y="4139644"/>
            <a:ext cx="852875" cy="8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tsikko 1">
            <a:extLst>
              <a:ext uri="{FF2B5EF4-FFF2-40B4-BE49-F238E27FC236}">
                <a16:creationId xmlns:a16="http://schemas.microsoft.com/office/drawing/2014/main" id="{2C4E6A00-BDC9-448D-9978-4E6F299C4581}"/>
              </a:ext>
            </a:extLst>
          </p:cNvPr>
          <p:cNvSpPr txBox="1">
            <a:spLocks/>
          </p:cNvSpPr>
          <p:nvPr/>
        </p:nvSpPr>
        <p:spPr>
          <a:xfrm>
            <a:off x="3031493" y="3897667"/>
            <a:ext cx="797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twitter.com/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36" name="Picture 12" descr="YouTube-logo">
            <a:extLst>
              <a:ext uri="{FF2B5EF4-FFF2-40B4-BE49-F238E27FC236}">
                <a16:creationId xmlns:a16="http://schemas.microsoft.com/office/drawing/2014/main" id="{CE06DFDD-9BCE-4EF1-870E-29B426C0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404" y="5113007"/>
            <a:ext cx="852875" cy="8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97839C1F-E2C8-4BB2-A205-9D0F4A01ABC6}"/>
              </a:ext>
            </a:extLst>
          </p:cNvPr>
          <p:cNvSpPr txBox="1">
            <a:spLocks/>
          </p:cNvSpPr>
          <p:nvPr/>
        </p:nvSpPr>
        <p:spPr>
          <a:xfrm>
            <a:off x="3039689" y="4853475"/>
            <a:ext cx="797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youtube.com/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18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29FE92-77A5-4884-A128-DBA9FC09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LISÄMATERIAALIA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C1AC40-E0FF-445E-A4F1-EFE5CC42C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3"/>
              </a:rPr>
              <a:t>112-sovellus</a:t>
            </a: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4"/>
              </a:rPr>
              <a:t>Ransu pelastusvideo, kerrostalo</a:t>
            </a: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5"/>
              </a:rPr>
              <a:t>Ransu pelastusvideo, ok-talo</a:t>
            </a:r>
            <a:r>
              <a:rPr lang="fi-FI" sz="2000" dirty="0"/>
              <a:t> </a:t>
            </a:r>
          </a:p>
          <a:p>
            <a:pPr marL="457200" lvl="1" indent="0">
              <a:buNone/>
            </a:pPr>
            <a:r>
              <a:rPr lang="fi-FI" sz="1600" dirty="0"/>
              <a:t> </a:t>
            </a:r>
          </a:p>
        </p:txBody>
      </p:sp>
      <p:pic>
        <p:nvPicPr>
          <p:cNvPr id="5" name="Kuva 4" descr="Lisenssikuvake CC BY NC">
            <a:extLst>
              <a:ext uri="{FF2B5EF4-FFF2-40B4-BE49-F238E27FC236}">
                <a16:creationId xmlns:a16="http://schemas.microsoft.com/office/drawing/2014/main" id="{EC0F9F33-68E4-4085-BEEB-753D5D261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766" y="6311900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21" y="371337"/>
            <a:ext cx="7092149" cy="1325563"/>
          </a:xfrm>
        </p:spPr>
        <p:txBody>
          <a:bodyPr/>
          <a:lstStyle/>
          <a:p>
            <a:pPr algn="ctr"/>
            <a:r>
              <a:rPr lang="fi-FI" dirty="0">
                <a:latin typeface="Arial Rounded MT Bold" panose="020F0704030504030204" pitchFamily="34" charset="0"/>
              </a:rPr>
              <a:t>KOULUTUKSEN AIHEINA</a:t>
            </a:r>
          </a:p>
        </p:txBody>
      </p:sp>
      <p:pic>
        <p:nvPicPr>
          <p:cNvPr id="10" name="Kuva 9" descr="Piirretty Tulikettu-hahmo, jolla on siniset haalarit, punaiset saappaat ja kypärä.">
            <a:extLst>
              <a:ext uri="{FF2B5EF4-FFF2-40B4-BE49-F238E27FC236}">
                <a16:creationId xmlns:a16="http://schemas.microsoft.com/office/drawing/2014/main" id="{68D212E1-B3F9-4D5F-BE50-AF8AFD6D3E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86" y="1420021"/>
            <a:ext cx="3008480" cy="4771229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612C08F4-373E-422A-8D0D-1274EA2A4FCA}"/>
              </a:ext>
            </a:extLst>
          </p:cNvPr>
          <p:cNvSpPr txBox="1"/>
          <p:nvPr/>
        </p:nvSpPr>
        <p:spPr>
          <a:xfrm>
            <a:off x="4084934" y="5256368"/>
            <a:ext cx="239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Puhutaan</a:t>
            </a:r>
          </a:p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turvallisuudesta</a:t>
            </a:r>
          </a:p>
        </p:txBody>
      </p:sp>
      <p:pic>
        <p:nvPicPr>
          <p:cNvPr id="23" name="Kuva 22" descr="Piirretty kissahahmo, jolla on kysyvä ilme.">
            <a:extLst>
              <a:ext uri="{FF2B5EF4-FFF2-40B4-BE49-F238E27FC236}">
                <a16:creationId xmlns:a16="http://schemas.microsoft.com/office/drawing/2014/main" id="{5EF5F7BA-CE71-4892-B209-550E6DA41B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2263">
            <a:off x="4020675" y="2024196"/>
            <a:ext cx="2092388" cy="301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D345C189-03E6-4246-95CF-D7902FC39CAB}"/>
              </a:ext>
            </a:extLst>
          </p:cNvPr>
          <p:cNvSpPr txBox="1"/>
          <p:nvPr/>
        </p:nvSpPr>
        <p:spPr>
          <a:xfrm rot="20862263">
            <a:off x="4577612" y="2132879"/>
            <a:ext cx="38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?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C175D83F-4A25-4A12-8630-8D43868F99A9}"/>
              </a:ext>
            </a:extLst>
          </p:cNvPr>
          <p:cNvSpPr txBox="1"/>
          <p:nvPr/>
        </p:nvSpPr>
        <p:spPr>
          <a:xfrm>
            <a:off x="6384923" y="5266831"/>
            <a:ext cx="239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Toiminta tulipalossa</a:t>
            </a:r>
          </a:p>
        </p:txBody>
      </p:sp>
      <p:pic>
        <p:nvPicPr>
          <p:cNvPr id="15" name="Kuva 14" descr="Piirretty tulenlieska-hahmo, jolla on silmät ja suu.">
            <a:extLst>
              <a:ext uri="{FF2B5EF4-FFF2-40B4-BE49-F238E27FC236}">
                <a16:creationId xmlns:a16="http://schemas.microsoft.com/office/drawing/2014/main" id="{1E86628C-2204-4B6A-9315-F9948F17B5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665" y="1776649"/>
            <a:ext cx="2101569" cy="302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kstiruutu 26">
            <a:extLst>
              <a:ext uri="{FF2B5EF4-FFF2-40B4-BE49-F238E27FC236}">
                <a16:creationId xmlns:a16="http://schemas.microsoft.com/office/drawing/2014/main" id="{8E8D13EA-F83E-4475-9A4C-E62B5D144021}"/>
              </a:ext>
            </a:extLst>
          </p:cNvPr>
          <p:cNvSpPr txBox="1"/>
          <p:nvPr/>
        </p:nvSpPr>
        <p:spPr>
          <a:xfrm>
            <a:off x="8875224" y="5256368"/>
            <a:ext cx="239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Poistumis-</a:t>
            </a:r>
          </a:p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harjoitus</a:t>
            </a:r>
          </a:p>
        </p:txBody>
      </p:sp>
      <p:pic>
        <p:nvPicPr>
          <p:cNvPr id="9" name="Kuva 8" descr="Poistumistien merkki">
            <a:extLst>
              <a:ext uri="{FF2B5EF4-FFF2-40B4-BE49-F238E27FC236}">
                <a16:creationId xmlns:a16="http://schemas.microsoft.com/office/drawing/2014/main" id="{15B5A01C-C296-458F-AF32-767596FB99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4029">
            <a:off x="9026543" y="1979458"/>
            <a:ext cx="2088327" cy="300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Pirkanmaan pelastuslaitoksen logo ja nimi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12E4BC-86FB-4D4A-97AE-35FA1737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730" y="921755"/>
            <a:ext cx="4095307" cy="1325563"/>
          </a:xfrm>
        </p:spPr>
        <p:txBody>
          <a:bodyPr/>
          <a:lstStyle/>
          <a:p>
            <a:r>
              <a:rPr lang="fi-FI" b="1" dirty="0"/>
              <a:t>Puhutaan turvallisuudesta</a:t>
            </a:r>
          </a:p>
        </p:txBody>
      </p:sp>
      <p:pic>
        <p:nvPicPr>
          <p:cNvPr id="7" name="Kuva 6" descr="Piirretty kissahahmo.">
            <a:extLst>
              <a:ext uri="{FF2B5EF4-FFF2-40B4-BE49-F238E27FC236}">
                <a16:creationId xmlns:a16="http://schemas.microsoft.com/office/drawing/2014/main" id="{10AB7F98-7EF3-4565-A40B-FE6420F03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3939" y="2420669"/>
            <a:ext cx="3064121" cy="351557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357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87356FB-11EB-4CC7-9F2D-27D060A8E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50" y="-1451313"/>
            <a:ext cx="10515600" cy="1325563"/>
          </a:xfrm>
        </p:spPr>
        <p:txBody>
          <a:bodyPr/>
          <a:lstStyle/>
          <a:p>
            <a:r>
              <a:rPr lang="fi-FI" dirty="0"/>
              <a:t>Ensihoidon, pelastustoimen ja poliisin tehtävät</a:t>
            </a:r>
          </a:p>
        </p:txBody>
      </p:sp>
      <p:pic>
        <p:nvPicPr>
          <p:cNvPr id="17" name="Kuva 16" descr="Kolme henkilö seisoo selin, vasemmanpuoleisimman takin selässä lukee ensihoito, keskimmäisellä 112 ja oikeanpuoleisimmalla poliisi.">
            <a:extLst>
              <a:ext uri="{FF2B5EF4-FFF2-40B4-BE49-F238E27FC236}">
                <a16:creationId xmlns:a16="http://schemas.microsoft.com/office/drawing/2014/main" id="{6A9D9D52-ADAB-43DA-9BEC-84C9C2CCBC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8310" y="0"/>
            <a:ext cx="9801507" cy="6214408"/>
          </a:xfrm>
          <a:prstGeom prst="rect">
            <a:avLst/>
          </a:prstGeom>
        </p:spPr>
      </p:pic>
      <p:sp>
        <p:nvSpPr>
          <p:cNvPr id="9" name="Ellipsi 8">
            <a:extLst>
              <a:ext uri="{FF2B5EF4-FFF2-40B4-BE49-F238E27FC236}">
                <a16:creationId xmlns:a16="http://schemas.microsoft.com/office/drawing/2014/main" id="{8C84A92E-E979-4CFE-A101-34AD76D4A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3740" y="1458131"/>
            <a:ext cx="3734356" cy="373435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0" name="Kuva 9" descr="Sinisellä pohjalla valkoinen teksti 112 Suomi.">
            <a:extLst>
              <a:ext uri="{FF2B5EF4-FFF2-40B4-BE49-F238E27FC236}">
                <a16:creationId xmlns:a16="http://schemas.microsoft.com/office/drawing/2014/main" id="{C14D4F23-5BC4-4109-B976-A3D68ECDC8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349" y="1824740"/>
            <a:ext cx="3001137" cy="3001137"/>
          </a:xfrm>
          <a:prstGeom prst="rect">
            <a:avLst/>
          </a:prstGeom>
        </p:spPr>
      </p:pic>
      <p:pic>
        <p:nvPicPr>
          <p:cNvPr id="4" name="Kuva 3" descr="Oikeassa yläkulmassa piirretty kissahahmo.">
            <a:extLst>
              <a:ext uri="{FF2B5EF4-FFF2-40B4-BE49-F238E27FC236}">
                <a16:creationId xmlns:a16="http://schemas.microsoft.com/office/drawing/2014/main" id="{A4D195ED-242F-4A70-8265-4969CB17A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Pirkanmaan pelastuslaitoksen logo ja nimi.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0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E690F6-1932-4A1E-9E67-B7E309241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762" y="-1497819"/>
            <a:ext cx="10515600" cy="1325563"/>
          </a:xfrm>
        </p:spPr>
        <p:txBody>
          <a:bodyPr/>
          <a:lstStyle/>
          <a:p>
            <a:r>
              <a:rPr lang="fi-FI" dirty="0"/>
              <a:t>Hätäilmoituksen tekeminen</a:t>
            </a:r>
          </a:p>
        </p:txBody>
      </p:sp>
      <p:pic>
        <p:nvPicPr>
          <p:cNvPr id="10" name="Kuva 9" descr="Piirretty Tulikettu-hahmo, jolla on siniset haalarit, punaiset saappaat ja kypärä.">
            <a:extLst>
              <a:ext uri="{FF2B5EF4-FFF2-40B4-BE49-F238E27FC236}">
                <a16:creationId xmlns:a16="http://schemas.microsoft.com/office/drawing/2014/main" id="{949553E2-43C6-448E-B11A-7D7E513968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762" y="3707832"/>
            <a:ext cx="1860913" cy="2951273"/>
          </a:xfrm>
          <a:prstGeom prst="rect">
            <a:avLst/>
          </a:prstGeom>
        </p:spPr>
      </p:pic>
      <p:sp>
        <p:nvSpPr>
          <p:cNvPr id="11" name="Puhekupla: Soikea 10">
            <a:extLst>
              <a:ext uri="{FF2B5EF4-FFF2-40B4-BE49-F238E27FC236}">
                <a16:creationId xmlns:a16="http://schemas.microsoft.com/office/drawing/2014/main" id="{1EA5D07B-60DB-4994-BFC5-37DBB507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5081" y="365125"/>
            <a:ext cx="4357396" cy="304277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BB9C856-A7C2-457D-9932-93F6A6D4E382}"/>
              </a:ext>
            </a:extLst>
          </p:cNvPr>
          <p:cNvSpPr txBox="1"/>
          <p:nvPr/>
        </p:nvSpPr>
        <p:spPr>
          <a:xfrm>
            <a:off x="56496" y="1532567"/>
            <a:ext cx="521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>
                <a:latin typeface="Arial Rounded MT Bold" panose="020F0704030504030204" pitchFamily="34" charset="0"/>
              </a:rPr>
              <a:t>Opetellaan</a:t>
            </a:r>
          </a:p>
        </p:txBody>
      </p:sp>
      <p:pic>
        <p:nvPicPr>
          <p:cNvPr id="8" name="Kuva 7" descr="Kuvassa lukee: Hätäilmoituksen tekeminen.">
            <a:extLst>
              <a:ext uri="{FF2B5EF4-FFF2-40B4-BE49-F238E27FC236}">
                <a16:creationId xmlns:a16="http://schemas.microsoft.com/office/drawing/2014/main" id="{FF24D423-EAF3-4FC5-970B-1939AE20DF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04" y="-3658"/>
            <a:ext cx="4838700" cy="990953"/>
          </a:xfrm>
          <a:prstGeom prst="rect">
            <a:avLst/>
          </a:prstGeom>
        </p:spPr>
      </p:pic>
      <p:pic>
        <p:nvPicPr>
          <p:cNvPr id="15" name="Kuva 14" descr="Nallehahmolla on kädessään puhelin, jonka näytöllä näkyy 112. Kuvassa lukee 'Soita hätäpuhelu itse jos voit'.">
            <a:extLst>
              <a:ext uri="{FF2B5EF4-FFF2-40B4-BE49-F238E27FC236}">
                <a16:creationId xmlns:a16="http://schemas.microsoft.com/office/drawing/2014/main" id="{B348D544-A1DF-41A3-9E52-DA4BFC38FB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9169" y="1027906"/>
            <a:ext cx="2273806" cy="3647158"/>
          </a:xfrm>
          <a:prstGeom prst="rect">
            <a:avLst/>
          </a:prstGeom>
        </p:spPr>
      </p:pic>
      <p:pic>
        <p:nvPicPr>
          <p:cNvPr id="16" name="Kuva 15" descr="Kissahahmo, jonka puhekuplassa lukee 'Kerro mitä on tapahtunut'.">
            <a:extLst>
              <a:ext uri="{FF2B5EF4-FFF2-40B4-BE49-F238E27FC236}">
                <a16:creationId xmlns:a16="http://schemas.microsoft.com/office/drawing/2014/main" id="{FA17F43E-9C40-407C-B60D-ECCD10A7C2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0367" y="1027905"/>
            <a:ext cx="2567238" cy="3647159"/>
          </a:xfrm>
          <a:prstGeom prst="rect">
            <a:avLst/>
          </a:prstGeom>
        </p:spPr>
      </p:pic>
      <p:pic>
        <p:nvPicPr>
          <p:cNvPr id="17" name="Kuva 16" descr="Kaupungin siluetti ja kodin sijaintia osoittava merkki. Kuvassa lukee 'Kerro tarkka osoite'.">
            <a:extLst>
              <a:ext uri="{FF2B5EF4-FFF2-40B4-BE49-F238E27FC236}">
                <a16:creationId xmlns:a16="http://schemas.microsoft.com/office/drawing/2014/main" id="{9B27D359-63BD-4F13-A3BE-F663038C21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6824" y="1036686"/>
            <a:ext cx="1940780" cy="3678988"/>
          </a:xfrm>
          <a:prstGeom prst="rect">
            <a:avLst/>
          </a:prstGeom>
        </p:spPr>
      </p:pic>
      <p:pic>
        <p:nvPicPr>
          <p:cNvPr id="18" name="Kuva 17" descr="Puhekuplissa kysymysmerkki ja huutomerkki. Alla teksti 'Vastaa kysymyksiin'.">
            <a:extLst>
              <a:ext uri="{FF2B5EF4-FFF2-40B4-BE49-F238E27FC236}">
                <a16:creationId xmlns:a16="http://schemas.microsoft.com/office/drawing/2014/main" id="{D0FA42A7-FA24-492F-A340-94B0390EB9E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68902" y="4762064"/>
            <a:ext cx="1282938" cy="1068030"/>
          </a:xfrm>
          <a:prstGeom prst="rect">
            <a:avLst/>
          </a:prstGeom>
        </p:spPr>
      </p:pic>
      <p:pic>
        <p:nvPicPr>
          <p:cNvPr id="19" name="Kuva 18" descr="Kanihahmo ja teksti 'Toimi annettujen ohjeiden mukaisesti'.">
            <a:extLst>
              <a:ext uri="{FF2B5EF4-FFF2-40B4-BE49-F238E27FC236}">
                <a16:creationId xmlns:a16="http://schemas.microsoft.com/office/drawing/2014/main" id="{8E7DA09C-71FA-4102-8657-89E1D01110D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60366" y="3919699"/>
            <a:ext cx="2481216" cy="1901615"/>
          </a:xfrm>
          <a:prstGeom prst="rect">
            <a:avLst/>
          </a:prstGeom>
        </p:spPr>
      </p:pic>
      <p:pic>
        <p:nvPicPr>
          <p:cNvPr id="20" name="Kuva 19" descr="Punainen luuri ja teksti 'Lopeta puhelu vasta saatuasi luvan'.">
            <a:extLst>
              <a:ext uri="{FF2B5EF4-FFF2-40B4-BE49-F238E27FC236}">
                <a16:creationId xmlns:a16="http://schemas.microsoft.com/office/drawing/2014/main" id="{5F8C8C4C-0A0A-4A32-A2BE-ED0667CEE8B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76763" y="4766308"/>
            <a:ext cx="1230840" cy="1055006"/>
          </a:xfrm>
          <a:prstGeom prst="rect">
            <a:avLst/>
          </a:prstGeom>
        </p:spPr>
      </p:pic>
      <p:pic>
        <p:nvPicPr>
          <p:cNvPr id="21" name="Kuva 20" descr="Kuvassa lukee 'Yleinen hätänumero on 112'.">
            <a:extLst>
              <a:ext uri="{FF2B5EF4-FFF2-40B4-BE49-F238E27FC236}">
                <a16:creationId xmlns:a16="http://schemas.microsoft.com/office/drawing/2014/main" id="{71693DCC-8DAE-40DB-B403-3980B686357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68902" y="5830094"/>
            <a:ext cx="4838700" cy="1035469"/>
          </a:xfrm>
          <a:prstGeom prst="rect">
            <a:avLst/>
          </a:prstGeom>
        </p:spPr>
      </p:pic>
      <p:pic>
        <p:nvPicPr>
          <p:cNvPr id="24" name="Kuva 23" descr="Oikeassa yläkulmassa piirretty kissahahmo.">
            <a:extLst>
              <a:ext uri="{FF2B5EF4-FFF2-40B4-BE49-F238E27FC236}">
                <a16:creationId xmlns:a16="http://schemas.microsoft.com/office/drawing/2014/main" id="{291CC6DD-2BBD-41A9-AFF8-3463A29C6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5">
            <a:extLst>
              <a:ext uri="{FF2B5EF4-FFF2-40B4-BE49-F238E27FC236}">
                <a16:creationId xmlns:a16="http://schemas.microsoft.com/office/drawing/2014/main" id="{008E1051-D5AD-45FE-818C-3DA4C662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11" y="77170"/>
            <a:ext cx="7794737" cy="1325563"/>
          </a:xfrm>
        </p:spPr>
        <p:txBody>
          <a:bodyPr/>
          <a:lstStyle/>
          <a:p>
            <a:r>
              <a:rPr lang="fi-FI" sz="2400" dirty="0">
                <a:latin typeface="Arial Rounded MT Bold" panose="020F0704030504030204" pitchFamily="34" charset="0"/>
              </a:rPr>
              <a:t>SAAKO LAPSI KOSKEA ILMAN AIKUISEN LUPAA?</a:t>
            </a:r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8D2BFD91-8C59-4DAC-9A18-B6441A4CEE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2" name="Kuva 21" descr="Piirretty Tulikettu-hahmo, jolla on siniset haalarit, punaiset saappaat ja kypärä.">
            <a:extLst>
              <a:ext uri="{FF2B5EF4-FFF2-40B4-BE49-F238E27FC236}">
                <a16:creationId xmlns:a16="http://schemas.microsoft.com/office/drawing/2014/main" id="{0B85F83F-EA08-42EC-B820-8B6A1B6BEC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46" y="1887876"/>
            <a:ext cx="3008480" cy="4771229"/>
          </a:xfrm>
          <a:prstGeom prst="rect">
            <a:avLst/>
          </a:prstGeom>
        </p:spPr>
      </p:pic>
      <p:pic>
        <p:nvPicPr>
          <p:cNvPr id="19" name="Kuva 18" descr="Tulikettu-hahmon yläpuolella puhekuplassa oleva kysymysmerkki.">
            <a:extLst>
              <a:ext uri="{FF2B5EF4-FFF2-40B4-BE49-F238E27FC236}">
                <a16:creationId xmlns:a16="http://schemas.microsoft.com/office/drawing/2014/main" id="{70EE596B-C5B4-4B11-BFA6-1EECA3B15C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77" y="198895"/>
            <a:ext cx="2520820" cy="2520820"/>
          </a:xfrm>
          <a:prstGeom prst="rect">
            <a:avLst/>
          </a:prstGeom>
        </p:spPr>
      </p:pic>
      <p:grpSp>
        <p:nvGrpSpPr>
          <p:cNvPr id="4" name="Ryhmä 3">
            <a:extLst>
              <a:ext uri="{FF2B5EF4-FFF2-40B4-BE49-F238E27FC236}">
                <a16:creationId xmlns:a16="http://schemas.microsoft.com/office/drawing/2014/main" id="{BD1DE0F1-BBCD-4357-8139-ED11E962A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4959" y="1346195"/>
            <a:ext cx="2227865" cy="2227865"/>
            <a:chOff x="4494959" y="1346195"/>
            <a:chExt cx="2227865" cy="2227865"/>
          </a:xfrm>
        </p:grpSpPr>
        <p:pic>
          <p:nvPicPr>
            <p:cNvPr id="6" name="Kuva 5" descr="Hella, jolla on kattila ja kahvipannu.">
              <a:extLst>
                <a:ext uri="{FF2B5EF4-FFF2-40B4-BE49-F238E27FC236}">
                  <a16:creationId xmlns:a16="http://schemas.microsoft.com/office/drawing/2014/main" id="{069F86F6-896E-4F44-82B6-BCC8A5352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4959" y="1346195"/>
              <a:ext cx="2227865" cy="2227865"/>
            </a:xfrm>
            <a:prstGeom prst="rect">
              <a:avLst/>
            </a:prstGeom>
          </p:spPr>
        </p:pic>
        <p:sp>
          <p:nvSpPr>
            <p:cNvPr id="2" name="Ellipsi 1">
              <a:extLst>
                <a:ext uri="{FF2B5EF4-FFF2-40B4-BE49-F238E27FC236}">
                  <a16:creationId xmlns:a16="http://schemas.microsoft.com/office/drawing/2014/main" id="{B20AF241-D9D8-432A-8ABA-E894D9E09A2D}"/>
                </a:ext>
              </a:extLst>
            </p:cNvPr>
            <p:cNvSpPr/>
            <p:nvPr/>
          </p:nvSpPr>
          <p:spPr>
            <a:xfrm>
              <a:off x="4543509" y="1386151"/>
              <a:ext cx="2130763" cy="213076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1" name="Picture 2" descr="Kuvan esikatselu">
              <a:extLst>
                <a:ext uri="{FF2B5EF4-FFF2-40B4-BE49-F238E27FC236}">
                  <a16:creationId xmlns:a16="http://schemas.microsoft.com/office/drawing/2014/main" id="{29786E3D-81ED-42BA-A296-10C35D398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673" y="1520910"/>
              <a:ext cx="1878434" cy="1878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Kuva 10" descr="Muumi-peli">
            <a:extLst>
              <a:ext uri="{FF2B5EF4-FFF2-40B4-BE49-F238E27FC236}">
                <a16:creationId xmlns:a16="http://schemas.microsoft.com/office/drawing/2014/main" id="{6D58CA7F-8D26-4361-B354-887BD581524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958" y="1364535"/>
            <a:ext cx="2227865" cy="2227865"/>
          </a:xfrm>
          <a:prstGeom prst="rect">
            <a:avLst/>
          </a:prstGeom>
        </p:spPr>
      </p:pic>
      <p:pic>
        <p:nvPicPr>
          <p:cNvPr id="15" name="Kuva 14" descr="Tulitikut.">
            <a:extLst>
              <a:ext uri="{FF2B5EF4-FFF2-40B4-BE49-F238E27FC236}">
                <a16:creationId xmlns:a16="http://schemas.microsoft.com/office/drawing/2014/main" id="{D9EA3A79-6CE5-4989-8881-29D1DE274A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037" y="1386151"/>
            <a:ext cx="2227865" cy="2227865"/>
          </a:xfrm>
          <a:prstGeom prst="rect">
            <a:avLst/>
          </a:prstGeom>
        </p:spPr>
      </p:pic>
      <p:pic>
        <p:nvPicPr>
          <p:cNvPr id="9" name="Kuva 8" descr="Lelujuna">
            <a:extLst>
              <a:ext uri="{FF2B5EF4-FFF2-40B4-BE49-F238E27FC236}">
                <a16:creationId xmlns:a16="http://schemas.microsoft.com/office/drawing/2014/main" id="{F1E1BD83-CD10-4C5E-A5AE-4E7ACD65B23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015" y="3614016"/>
            <a:ext cx="2227746" cy="2233288"/>
          </a:xfrm>
          <a:prstGeom prst="rect">
            <a:avLst/>
          </a:prstGeom>
        </p:spPr>
      </p:pic>
      <p:grpSp>
        <p:nvGrpSpPr>
          <p:cNvPr id="14" name="Ryhmä 13">
            <a:extLst>
              <a:ext uri="{FF2B5EF4-FFF2-40B4-BE49-F238E27FC236}">
                <a16:creationId xmlns:a16="http://schemas.microsoft.com/office/drawing/2014/main" id="{35223EBE-FFE8-4077-B98E-D077DB490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88958" y="3647182"/>
            <a:ext cx="2247602" cy="2247602"/>
            <a:chOff x="6688958" y="3647182"/>
            <a:chExt cx="2247602" cy="2247602"/>
          </a:xfrm>
        </p:grpSpPr>
        <p:pic>
          <p:nvPicPr>
            <p:cNvPr id="10" name="Kuva 9" descr="Rokotuspiikki.">
              <a:extLst>
                <a:ext uri="{FF2B5EF4-FFF2-40B4-BE49-F238E27FC236}">
                  <a16:creationId xmlns:a16="http://schemas.microsoft.com/office/drawing/2014/main" id="{9D0BAAB7-D86B-43AE-BB7C-CB3016639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8958" y="3647182"/>
              <a:ext cx="2247602" cy="2247602"/>
            </a:xfrm>
            <a:prstGeom prst="rect">
              <a:avLst/>
            </a:prstGeom>
          </p:spPr>
        </p:pic>
        <p:sp>
          <p:nvSpPr>
            <p:cNvPr id="5" name="Ellipsi 4">
              <a:extLst>
                <a:ext uri="{FF2B5EF4-FFF2-40B4-BE49-F238E27FC236}">
                  <a16:creationId xmlns:a16="http://schemas.microsoft.com/office/drawing/2014/main" id="{52DAD878-DBAE-40FE-B30C-556FB6B5A4E2}"/>
                </a:ext>
              </a:extLst>
            </p:cNvPr>
            <p:cNvSpPr/>
            <p:nvPr/>
          </p:nvSpPr>
          <p:spPr>
            <a:xfrm>
              <a:off x="6724650" y="3705225"/>
              <a:ext cx="2162175" cy="2132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026" name="Picture 2" descr="Kuvan esikatselu">
              <a:extLst>
                <a:ext uri="{FF2B5EF4-FFF2-40B4-BE49-F238E27FC236}">
                  <a16:creationId xmlns:a16="http://schemas.microsoft.com/office/drawing/2014/main" id="{0FE0E39E-4E17-49EC-8535-97F06A354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842" y="4236968"/>
              <a:ext cx="1660095" cy="1184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Kuva 11" descr="Lääketabletteja.">
            <a:extLst>
              <a:ext uri="{FF2B5EF4-FFF2-40B4-BE49-F238E27FC236}">
                <a16:creationId xmlns:a16="http://schemas.microsoft.com/office/drawing/2014/main" id="{FB30F5D4-BB47-4B44-B508-E041E82FBAB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757" y="3678633"/>
            <a:ext cx="2227865" cy="2227865"/>
          </a:xfrm>
          <a:prstGeom prst="rect">
            <a:avLst/>
          </a:prstGeom>
        </p:spPr>
      </p:pic>
      <p:pic>
        <p:nvPicPr>
          <p:cNvPr id="18" name="Kuva 17" descr="Oikeassa yläkulmassa piirretty kissahahmo">
            <a:extLst>
              <a:ext uri="{FF2B5EF4-FFF2-40B4-BE49-F238E27FC236}">
                <a16:creationId xmlns:a16="http://schemas.microsoft.com/office/drawing/2014/main" id="{9C17E86F-0D41-4AC4-864C-9F454881A8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Pirkanmaan pelastuslaitoksen logo ja nimi.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 19">
            <a:extLst>
              <a:ext uri="{FF2B5EF4-FFF2-40B4-BE49-F238E27FC236}">
                <a16:creationId xmlns:a16="http://schemas.microsoft.com/office/drawing/2014/main" id="{BC4F9156-CF4E-455C-8778-A9ECCA715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97" y="-1508913"/>
            <a:ext cx="10515600" cy="1325563"/>
          </a:xfrm>
        </p:spPr>
        <p:txBody>
          <a:bodyPr/>
          <a:lstStyle/>
          <a:p>
            <a:r>
              <a:rPr lang="fi-FI" dirty="0"/>
              <a:t>Mikä kuvasta puuttuu?</a:t>
            </a:r>
          </a:p>
        </p:txBody>
      </p:sp>
      <p:pic>
        <p:nvPicPr>
          <p:cNvPr id="11" name="Kuva 10" descr="Piirretty maisema, jossa on puita, pensiat ja polku.">
            <a:extLst>
              <a:ext uri="{FF2B5EF4-FFF2-40B4-BE49-F238E27FC236}">
                <a16:creationId xmlns:a16="http://schemas.microsoft.com/office/drawing/2014/main" id="{31309C63-41C8-43EE-802A-9D209FC0CF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514" y="0"/>
            <a:ext cx="12235574" cy="6100407"/>
          </a:xfrm>
          <a:prstGeom prst="rect">
            <a:avLst/>
          </a:prstGeom>
        </p:spPr>
      </p:pic>
      <p:pic>
        <p:nvPicPr>
          <p:cNvPr id="9" name="Kuva 8" descr="Keltainen suorakulmio, jossa teksti 'Mikä kuvasta puuttuu?'">
            <a:extLst>
              <a:ext uri="{FF2B5EF4-FFF2-40B4-BE49-F238E27FC236}">
                <a16:creationId xmlns:a16="http://schemas.microsoft.com/office/drawing/2014/main" id="{3CA645D2-51C1-4548-B265-8545DCBBF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690" y="1141939"/>
            <a:ext cx="4159250" cy="1514358"/>
          </a:xfrm>
          <a:prstGeom prst="rect">
            <a:avLst/>
          </a:prstGeom>
        </p:spPr>
      </p:pic>
      <p:pic>
        <p:nvPicPr>
          <p:cNvPr id="12" name="Kuva 11" descr="Nallehahmo, jolla on kypärä päässä ja joka seisoo pyörän vieressä.">
            <a:extLst>
              <a:ext uri="{FF2B5EF4-FFF2-40B4-BE49-F238E27FC236}">
                <a16:creationId xmlns:a16="http://schemas.microsoft.com/office/drawing/2014/main" id="{7612AE96-D536-4EEB-8BCA-686111F06DE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4265" y="3135086"/>
            <a:ext cx="1664246" cy="1894872"/>
          </a:xfrm>
          <a:prstGeom prst="rect">
            <a:avLst/>
          </a:prstGeom>
        </p:spPr>
      </p:pic>
      <p:pic>
        <p:nvPicPr>
          <p:cNvPr id="31" name="Kuva 30" descr="Kanihahmo, jolla on kypärä päässä ja joka ajaa pyörällä.">
            <a:extLst>
              <a:ext uri="{FF2B5EF4-FFF2-40B4-BE49-F238E27FC236}">
                <a16:creationId xmlns:a16="http://schemas.microsoft.com/office/drawing/2014/main" id="{8C715F6B-7328-4BF7-9CC0-816D4BB9E2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1998" y="3251200"/>
            <a:ext cx="1116094" cy="1270758"/>
          </a:xfrm>
          <a:prstGeom prst="rect">
            <a:avLst/>
          </a:prstGeom>
        </p:spPr>
      </p:pic>
      <p:grpSp>
        <p:nvGrpSpPr>
          <p:cNvPr id="18" name="Ryhmä 17" descr="Nallen pyörän etuvalo.">
            <a:extLst>
              <a:ext uri="{FF2B5EF4-FFF2-40B4-BE49-F238E27FC236}">
                <a16:creationId xmlns:a16="http://schemas.microsoft.com/office/drawing/2014/main" id="{2598744A-4589-41AA-BC2D-E1AD1E85AEF3}"/>
              </a:ext>
            </a:extLst>
          </p:cNvPr>
          <p:cNvGrpSpPr/>
          <p:nvPr/>
        </p:nvGrpSpPr>
        <p:grpSpPr>
          <a:xfrm>
            <a:off x="6318767" y="3688834"/>
            <a:ext cx="1496885" cy="1060704"/>
            <a:chOff x="6953249" y="3670173"/>
            <a:chExt cx="1496885" cy="1060704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8AFB9EA9-E736-4285-B4DC-8E94A27EF8A1}"/>
                </a:ext>
              </a:extLst>
            </p:cNvPr>
            <p:cNvSpPr/>
            <p:nvPr/>
          </p:nvSpPr>
          <p:spPr>
            <a:xfrm>
              <a:off x="6953249" y="4146550"/>
              <a:ext cx="149225" cy="107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Suorakulmio 31">
              <a:extLst>
                <a:ext uri="{FF2B5EF4-FFF2-40B4-BE49-F238E27FC236}">
                  <a16:creationId xmlns:a16="http://schemas.microsoft.com/office/drawing/2014/main" id="{C7210431-84C7-465C-AA00-7B87BC42A37F}"/>
                </a:ext>
              </a:extLst>
            </p:cNvPr>
            <p:cNvSpPr/>
            <p:nvPr/>
          </p:nvSpPr>
          <p:spPr>
            <a:xfrm>
              <a:off x="7100391" y="4146550"/>
              <a:ext cx="49709" cy="1079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Tasakylkinen kolmio 16">
              <a:extLst>
                <a:ext uri="{FF2B5EF4-FFF2-40B4-BE49-F238E27FC236}">
                  <a16:creationId xmlns:a16="http://schemas.microsoft.com/office/drawing/2014/main" id="{0009BBC3-7EF0-4589-BE45-F01C6271B744}"/>
                </a:ext>
              </a:extLst>
            </p:cNvPr>
            <p:cNvSpPr/>
            <p:nvPr/>
          </p:nvSpPr>
          <p:spPr>
            <a:xfrm rot="16200000">
              <a:off x="7208646" y="3489388"/>
              <a:ext cx="1060704" cy="1422273"/>
            </a:xfrm>
            <a:prstGeom prst="triangle">
              <a:avLst/>
            </a:prstGeom>
            <a:solidFill>
              <a:srgbClr val="FFFF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36" name="Ryhmä 35" descr="Kanin pyörän etuvalo.">
            <a:extLst>
              <a:ext uri="{FF2B5EF4-FFF2-40B4-BE49-F238E27FC236}">
                <a16:creationId xmlns:a16="http://schemas.microsoft.com/office/drawing/2014/main" id="{AC480EEB-7723-4232-B89D-1EA3317F21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028171" y="4005413"/>
            <a:ext cx="1496885" cy="1060704"/>
            <a:chOff x="6953249" y="3670173"/>
            <a:chExt cx="1496885" cy="1060704"/>
          </a:xfrm>
        </p:grpSpPr>
        <p:sp>
          <p:nvSpPr>
            <p:cNvPr id="44" name="Suorakulmio 43">
              <a:extLst>
                <a:ext uri="{FF2B5EF4-FFF2-40B4-BE49-F238E27FC236}">
                  <a16:creationId xmlns:a16="http://schemas.microsoft.com/office/drawing/2014/main" id="{B92FCCFF-56D2-4625-A4BB-7A78C83BB0DD}"/>
                </a:ext>
              </a:extLst>
            </p:cNvPr>
            <p:cNvSpPr/>
            <p:nvPr/>
          </p:nvSpPr>
          <p:spPr>
            <a:xfrm>
              <a:off x="6953249" y="4146550"/>
              <a:ext cx="149225" cy="107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5" name="Suorakulmio 44">
              <a:extLst>
                <a:ext uri="{FF2B5EF4-FFF2-40B4-BE49-F238E27FC236}">
                  <a16:creationId xmlns:a16="http://schemas.microsoft.com/office/drawing/2014/main" id="{07B86DEE-5E5E-448C-820B-56A5AD80CE16}"/>
                </a:ext>
              </a:extLst>
            </p:cNvPr>
            <p:cNvSpPr/>
            <p:nvPr/>
          </p:nvSpPr>
          <p:spPr>
            <a:xfrm>
              <a:off x="7100391" y="4146550"/>
              <a:ext cx="49709" cy="1079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Tasakylkinen kolmio 45">
              <a:extLst>
                <a:ext uri="{FF2B5EF4-FFF2-40B4-BE49-F238E27FC236}">
                  <a16:creationId xmlns:a16="http://schemas.microsoft.com/office/drawing/2014/main" id="{FDA988A4-2BAF-4B4E-8A01-0623F352C3A8}"/>
                </a:ext>
              </a:extLst>
            </p:cNvPr>
            <p:cNvSpPr/>
            <p:nvPr/>
          </p:nvSpPr>
          <p:spPr>
            <a:xfrm rot="16200000">
              <a:off x="7208646" y="3489388"/>
              <a:ext cx="1060704" cy="1422273"/>
            </a:xfrm>
            <a:prstGeom prst="triangle">
              <a:avLst/>
            </a:prstGeom>
            <a:solidFill>
              <a:srgbClr val="FFFF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4" name="Ryhmä 3" descr="Kanin pyörän punainen takavalo.">
            <a:extLst>
              <a:ext uri="{FF2B5EF4-FFF2-40B4-BE49-F238E27FC236}">
                <a16:creationId xmlns:a16="http://schemas.microsoft.com/office/drawing/2014/main" id="{84820CD4-D5B8-4085-BD6E-7E289E0A91BB}"/>
              </a:ext>
            </a:extLst>
          </p:cNvPr>
          <p:cNvGrpSpPr/>
          <p:nvPr/>
        </p:nvGrpSpPr>
        <p:grpSpPr>
          <a:xfrm>
            <a:off x="2002524" y="4701203"/>
            <a:ext cx="97849" cy="84166"/>
            <a:chOff x="2002524" y="4701203"/>
            <a:chExt cx="97849" cy="84166"/>
          </a:xfrm>
        </p:grpSpPr>
        <p:grpSp>
          <p:nvGrpSpPr>
            <p:cNvPr id="22" name="Ryhmä 21">
              <a:extLst>
                <a:ext uri="{FF2B5EF4-FFF2-40B4-BE49-F238E27FC236}">
                  <a16:creationId xmlns:a16="http://schemas.microsoft.com/office/drawing/2014/main" id="{292879BF-BE7C-4084-AF2C-65584C6F9A37}"/>
                </a:ext>
              </a:extLst>
            </p:cNvPr>
            <p:cNvGrpSpPr/>
            <p:nvPr/>
          </p:nvGrpSpPr>
          <p:grpSpPr>
            <a:xfrm rot="10593612">
              <a:off x="2002524" y="4701203"/>
              <a:ext cx="97849" cy="81975"/>
              <a:chOff x="6953250" y="4146550"/>
              <a:chExt cx="196850" cy="107951"/>
            </a:xfrm>
          </p:grpSpPr>
          <p:sp>
            <p:nvSpPr>
              <p:cNvPr id="23" name="Suorakulmio 22">
                <a:extLst>
                  <a:ext uri="{FF2B5EF4-FFF2-40B4-BE49-F238E27FC236}">
                    <a16:creationId xmlns:a16="http://schemas.microsoft.com/office/drawing/2014/main" id="{C2C926A9-E2A0-4E68-BDF9-B25910E8FF97}"/>
                  </a:ext>
                </a:extLst>
              </p:cNvPr>
              <p:cNvSpPr/>
              <p:nvPr/>
            </p:nvSpPr>
            <p:spPr>
              <a:xfrm>
                <a:off x="6953250" y="4146551"/>
                <a:ext cx="149225" cy="1079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24" name="Suorakulmio 23">
                <a:extLst>
                  <a:ext uri="{FF2B5EF4-FFF2-40B4-BE49-F238E27FC236}">
                    <a16:creationId xmlns:a16="http://schemas.microsoft.com/office/drawing/2014/main" id="{B2BFF243-5310-4119-869E-9DD7A8ACD522}"/>
                  </a:ext>
                </a:extLst>
              </p:cNvPr>
              <p:cNvSpPr/>
              <p:nvPr/>
            </p:nvSpPr>
            <p:spPr>
              <a:xfrm>
                <a:off x="7100391" y="4146550"/>
                <a:ext cx="49709" cy="1079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" name="Suorakulmio 2">
              <a:extLst>
                <a:ext uri="{FF2B5EF4-FFF2-40B4-BE49-F238E27FC236}">
                  <a16:creationId xmlns:a16="http://schemas.microsoft.com/office/drawing/2014/main" id="{8F5814AF-5510-408B-B160-6CE3C3C7CB3B}"/>
                </a:ext>
              </a:extLst>
            </p:cNvPr>
            <p:cNvSpPr/>
            <p:nvPr/>
          </p:nvSpPr>
          <p:spPr>
            <a:xfrm rot="10593612">
              <a:off x="2002575" y="4703395"/>
              <a:ext cx="24709" cy="8197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5" name="Ryhmä 24">
            <a:extLst>
              <a:ext uri="{FF2B5EF4-FFF2-40B4-BE49-F238E27FC236}">
                <a16:creationId xmlns:a16="http://schemas.microsoft.com/office/drawing/2014/main" id="{910C61E9-0E4C-4C9C-8897-7CE56FD66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1295399" y="4211128"/>
            <a:ext cx="829292" cy="1060704"/>
            <a:chOff x="6953249" y="3670173"/>
            <a:chExt cx="1496885" cy="1060704"/>
          </a:xfrm>
        </p:grpSpPr>
        <p:sp>
          <p:nvSpPr>
            <p:cNvPr id="26" name="Suorakulmio 25">
              <a:extLst>
                <a:ext uri="{FF2B5EF4-FFF2-40B4-BE49-F238E27FC236}">
                  <a16:creationId xmlns:a16="http://schemas.microsoft.com/office/drawing/2014/main" id="{8F75696A-ADF9-403F-A6B5-4EC900F3C870}"/>
                </a:ext>
              </a:extLst>
            </p:cNvPr>
            <p:cNvSpPr/>
            <p:nvPr/>
          </p:nvSpPr>
          <p:spPr>
            <a:xfrm>
              <a:off x="6953249" y="4146550"/>
              <a:ext cx="149225" cy="107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Suorakulmio 26">
              <a:extLst>
                <a:ext uri="{FF2B5EF4-FFF2-40B4-BE49-F238E27FC236}">
                  <a16:creationId xmlns:a16="http://schemas.microsoft.com/office/drawing/2014/main" id="{7DF1395D-9719-4357-A7B1-FF2090651116}"/>
                </a:ext>
              </a:extLst>
            </p:cNvPr>
            <p:cNvSpPr/>
            <p:nvPr/>
          </p:nvSpPr>
          <p:spPr>
            <a:xfrm>
              <a:off x="7100391" y="4146550"/>
              <a:ext cx="49709" cy="10795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Tasakylkinen kolmio 27">
              <a:extLst>
                <a:ext uri="{FF2B5EF4-FFF2-40B4-BE49-F238E27FC236}">
                  <a16:creationId xmlns:a16="http://schemas.microsoft.com/office/drawing/2014/main" id="{0302E133-5270-437D-8048-C89D881913AD}"/>
                </a:ext>
              </a:extLst>
            </p:cNvPr>
            <p:cNvSpPr/>
            <p:nvPr/>
          </p:nvSpPr>
          <p:spPr>
            <a:xfrm rot="16200000">
              <a:off x="7208646" y="3489388"/>
              <a:ext cx="1060704" cy="1422273"/>
            </a:xfrm>
            <a:prstGeom prst="triangle">
              <a:avLst/>
            </a:prstGeom>
            <a:solidFill>
              <a:srgbClr val="C00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pic>
        <p:nvPicPr>
          <p:cNvPr id="19" name="Kuva 18" descr="Oikeassa yläkulmassa piirretty kissahahmo.">
            <a:extLst>
              <a:ext uri="{FF2B5EF4-FFF2-40B4-BE49-F238E27FC236}">
                <a16:creationId xmlns:a16="http://schemas.microsoft.com/office/drawing/2014/main" id="{DF0C618E-8413-493A-B990-FBE009EE4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98653"/>
            <a:ext cx="12192000" cy="759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Pirkanmaan pelastuslaitoksen logo ja nimi.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679" y="6215148"/>
            <a:ext cx="2128837" cy="5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1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42A972-E858-40B2-A762-0C9ED2ED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85285"/>
            <a:ext cx="10515600" cy="1325563"/>
          </a:xfrm>
        </p:spPr>
        <p:txBody>
          <a:bodyPr/>
          <a:lstStyle/>
          <a:p>
            <a:r>
              <a:rPr lang="fi-FI" dirty="0"/>
              <a:t>Mikä kuvasta puuttuu?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5F4A6A-D39B-4407-974D-BD838298C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Cartoon image of car interior background. Premium Vector">
            <a:extLst>
              <a:ext uri="{FF2B5EF4-FFF2-40B4-BE49-F238E27FC236}">
                <a16:creationId xmlns:a16="http://schemas.microsoft.com/office/drawing/2014/main" id="{D6E1956E-007E-4E9C-9C37-263C6B64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956" y="-1005089"/>
            <a:ext cx="12606009" cy="84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Kuva 44" descr="Keltainen tekstilaatikko, jossa teksti 'Mikä kuvasta puuttuu?'.">
            <a:extLst>
              <a:ext uri="{FF2B5EF4-FFF2-40B4-BE49-F238E27FC236}">
                <a16:creationId xmlns:a16="http://schemas.microsoft.com/office/drawing/2014/main" id="{FDBDFA5C-82F5-49B4-A6CB-1588070CD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842508"/>
            <a:ext cx="5676900" cy="2066925"/>
          </a:xfrm>
          <a:prstGeom prst="rect">
            <a:avLst/>
          </a:prstGeom>
        </p:spPr>
      </p:pic>
      <p:pic>
        <p:nvPicPr>
          <p:cNvPr id="8" name="Kuva 7" descr="Vihreä turvaistuin.">
            <a:extLst>
              <a:ext uri="{FF2B5EF4-FFF2-40B4-BE49-F238E27FC236}">
                <a16:creationId xmlns:a16="http://schemas.microsoft.com/office/drawing/2014/main" id="{9D97FC4A-FAD0-47D4-B37D-F17FE7917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017" y="3170443"/>
            <a:ext cx="2451558" cy="2390774"/>
          </a:xfrm>
          <a:prstGeom prst="rect">
            <a:avLst/>
          </a:prstGeom>
        </p:spPr>
      </p:pic>
      <p:pic>
        <p:nvPicPr>
          <p:cNvPr id="5" name="Kuva 4" descr="Takapenkillä istuva kissahahmo">
            <a:extLst>
              <a:ext uri="{FF2B5EF4-FFF2-40B4-BE49-F238E27FC236}">
                <a16:creationId xmlns:a16="http://schemas.microsoft.com/office/drawing/2014/main" id="{0EE41A07-031B-430F-BC7A-8948B6976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54273" y="2858294"/>
            <a:ext cx="2076450" cy="2286000"/>
          </a:xfrm>
          <a:prstGeom prst="rect">
            <a:avLst/>
          </a:prstGeom>
        </p:spPr>
      </p:pic>
      <p:grpSp>
        <p:nvGrpSpPr>
          <p:cNvPr id="33" name="Ryhmä 32" descr="Kissahahmon turvavyö">
            <a:extLst>
              <a:ext uri="{FF2B5EF4-FFF2-40B4-BE49-F238E27FC236}">
                <a16:creationId xmlns:a16="http://schemas.microsoft.com/office/drawing/2014/main" id="{81B99501-822E-4C9E-8672-090693AA440B}"/>
              </a:ext>
            </a:extLst>
          </p:cNvPr>
          <p:cNvGrpSpPr/>
          <p:nvPr/>
        </p:nvGrpSpPr>
        <p:grpSpPr>
          <a:xfrm>
            <a:off x="3687644" y="4495800"/>
            <a:ext cx="1493956" cy="602591"/>
            <a:chOff x="3687644" y="4495800"/>
            <a:chExt cx="1493956" cy="602591"/>
          </a:xfrm>
        </p:grpSpPr>
        <p:cxnSp>
          <p:nvCxnSpPr>
            <p:cNvPr id="25" name="Suora yhdysviiva 24">
              <a:extLst>
                <a:ext uri="{FF2B5EF4-FFF2-40B4-BE49-F238E27FC236}">
                  <a16:creationId xmlns:a16="http://schemas.microsoft.com/office/drawing/2014/main" id="{458BC347-5CFE-4967-8F4C-7A5757B56ADD}"/>
                </a:ext>
              </a:extLst>
            </p:cNvPr>
            <p:cNvCxnSpPr>
              <a:cxnSpLocks/>
            </p:cNvCxnSpPr>
            <p:nvPr/>
          </p:nvCxnSpPr>
          <p:spPr>
            <a:xfrm>
              <a:off x="3687644" y="4495800"/>
              <a:ext cx="1341136" cy="49546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uora yhdysviiva 26">
              <a:extLst>
                <a:ext uri="{FF2B5EF4-FFF2-40B4-BE49-F238E27FC236}">
                  <a16:creationId xmlns:a16="http://schemas.microsoft.com/office/drawing/2014/main" id="{BA52D6E4-37ED-4B79-B4DE-C76A482A28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7644" y="4962592"/>
              <a:ext cx="1299675" cy="5733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Suorakulmio 29">
              <a:extLst>
                <a:ext uri="{FF2B5EF4-FFF2-40B4-BE49-F238E27FC236}">
                  <a16:creationId xmlns:a16="http://schemas.microsoft.com/office/drawing/2014/main" id="{1CB6D777-FC91-45C5-9E67-3F63C0B59444}"/>
                </a:ext>
              </a:extLst>
            </p:cNvPr>
            <p:cNvSpPr/>
            <p:nvPr/>
          </p:nvSpPr>
          <p:spPr>
            <a:xfrm>
              <a:off x="5028780" y="4876800"/>
              <a:ext cx="152820" cy="221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Suorakulmio 31">
              <a:extLst>
                <a:ext uri="{FF2B5EF4-FFF2-40B4-BE49-F238E27FC236}">
                  <a16:creationId xmlns:a16="http://schemas.microsoft.com/office/drawing/2014/main" id="{531B67EE-8340-4F74-882D-5195E69786FF}"/>
                </a:ext>
              </a:extLst>
            </p:cNvPr>
            <p:cNvSpPr/>
            <p:nvPr/>
          </p:nvSpPr>
          <p:spPr>
            <a:xfrm>
              <a:off x="5028780" y="4876800"/>
              <a:ext cx="152820" cy="691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31" name="Kuva 30" descr="Takapenkillä istuva koirahahmo.">
            <a:extLst>
              <a:ext uri="{FF2B5EF4-FFF2-40B4-BE49-F238E27FC236}">
                <a16:creationId xmlns:a16="http://schemas.microsoft.com/office/drawing/2014/main" id="{DE80632F-DD4C-4D21-9E3D-269861E15FB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1621" y="3736890"/>
            <a:ext cx="1647825" cy="1361501"/>
          </a:xfrm>
          <a:prstGeom prst="rect">
            <a:avLst/>
          </a:prstGeom>
        </p:spPr>
      </p:pic>
      <p:grpSp>
        <p:nvGrpSpPr>
          <p:cNvPr id="41" name="Ryhmä 40" descr="Koirahahmon turvavyö.">
            <a:extLst>
              <a:ext uri="{FF2B5EF4-FFF2-40B4-BE49-F238E27FC236}">
                <a16:creationId xmlns:a16="http://schemas.microsoft.com/office/drawing/2014/main" id="{EAA133DC-50B7-4A58-BEE8-D149D18A0B42}"/>
              </a:ext>
            </a:extLst>
          </p:cNvPr>
          <p:cNvGrpSpPr/>
          <p:nvPr/>
        </p:nvGrpSpPr>
        <p:grpSpPr>
          <a:xfrm>
            <a:off x="7418160" y="4692786"/>
            <a:ext cx="805203" cy="610687"/>
            <a:chOff x="7418160" y="4692786"/>
            <a:chExt cx="805203" cy="610687"/>
          </a:xfrm>
        </p:grpSpPr>
        <p:cxnSp>
          <p:nvCxnSpPr>
            <p:cNvPr id="34" name="Suora yhdysviiva 33">
              <a:extLst>
                <a:ext uri="{FF2B5EF4-FFF2-40B4-BE49-F238E27FC236}">
                  <a16:creationId xmlns:a16="http://schemas.microsoft.com/office/drawing/2014/main" id="{EF6B8480-94E4-40F2-A54A-F281C2EE9731}"/>
                </a:ext>
              </a:extLst>
            </p:cNvPr>
            <p:cNvCxnSpPr>
              <a:cxnSpLocks/>
            </p:cNvCxnSpPr>
            <p:nvPr/>
          </p:nvCxnSpPr>
          <p:spPr>
            <a:xfrm>
              <a:off x="7418160" y="4692786"/>
              <a:ext cx="457200" cy="2374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uora yhdysviiva 34">
              <a:extLst>
                <a:ext uri="{FF2B5EF4-FFF2-40B4-BE49-F238E27FC236}">
                  <a16:creationId xmlns:a16="http://schemas.microsoft.com/office/drawing/2014/main" id="{C5AAA0B0-941B-4A78-9F7F-55E6C43FE2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0904" y="4754699"/>
              <a:ext cx="362459" cy="2143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uora yhdysviiva 35">
              <a:extLst>
                <a:ext uri="{FF2B5EF4-FFF2-40B4-BE49-F238E27FC236}">
                  <a16:creationId xmlns:a16="http://schemas.microsoft.com/office/drawing/2014/main" id="{C52AB875-B11E-4E74-B817-0FD09305D0C8}"/>
                </a:ext>
              </a:extLst>
            </p:cNvPr>
            <p:cNvCxnSpPr>
              <a:cxnSpLocks/>
            </p:cNvCxnSpPr>
            <p:nvPr/>
          </p:nvCxnSpPr>
          <p:spPr>
            <a:xfrm>
              <a:off x="7875360" y="4919005"/>
              <a:ext cx="0" cy="2715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Suorakulmio 36">
              <a:extLst>
                <a:ext uri="{FF2B5EF4-FFF2-40B4-BE49-F238E27FC236}">
                  <a16:creationId xmlns:a16="http://schemas.microsoft.com/office/drawing/2014/main" id="{11597DD7-599B-4F71-9877-349A6468CC7C}"/>
                </a:ext>
              </a:extLst>
            </p:cNvPr>
            <p:cNvSpPr/>
            <p:nvPr/>
          </p:nvSpPr>
          <p:spPr>
            <a:xfrm>
              <a:off x="7800127" y="5081882"/>
              <a:ext cx="152820" cy="221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Suorakulmio 37">
              <a:extLst>
                <a:ext uri="{FF2B5EF4-FFF2-40B4-BE49-F238E27FC236}">
                  <a16:creationId xmlns:a16="http://schemas.microsoft.com/office/drawing/2014/main" id="{21BCC70C-67CE-4E66-9C1C-A7A133BD8FBF}"/>
                </a:ext>
              </a:extLst>
            </p:cNvPr>
            <p:cNvSpPr/>
            <p:nvPr/>
          </p:nvSpPr>
          <p:spPr>
            <a:xfrm>
              <a:off x="7800127" y="5081882"/>
              <a:ext cx="152820" cy="691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3" name="Suorakulmio 42">
            <a:extLst>
              <a:ext uri="{FF2B5EF4-FFF2-40B4-BE49-F238E27FC236}">
                <a16:creationId xmlns:a16="http://schemas.microsoft.com/office/drawing/2014/main" id="{3C873993-D53E-485E-A9E6-0052CFEE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98653"/>
            <a:ext cx="12192000" cy="759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4" name="Kuva 43" descr="Pirkanmaan pelastuslaitoksen logo ja nimi.">
            <a:extLst>
              <a:ext uri="{FF2B5EF4-FFF2-40B4-BE49-F238E27FC236}">
                <a16:creationId xmlns:a16="http://schemas.microsoft.com/office/drawing/2014/main" id="{0E6E72B0-BE5C-47B6-887C-95500D031E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679" y="6215148"/>
            <a:ext cx="2128837" cy="500768"/>
          </a:xfrm>
          <a:prstGeom prst="rect">
            <a:avLst/>
          </a:prstGeom>
        </p:spPr>
      </p:pic>
      <p:pic>
        <p:nvPicPr>
          <p:cNvPr id="22" name="Kuva 21" descr="Oikeassa yläkulmassa piirretty kissahahmo.">
            <a:extLst>
              <a:ext uri="{FF2B5EF4-FFF2-40B4-BE49-F238E27FC236}">
                <a16:creationId xmlns:a16="http://schemas.microsoft.com/office/drawing/2014/main" id="{88B9B2F4-5271-44E1-AF1A-B46A21E7EB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C6B539-DA89-4C3E-B2B7-B6DB3260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67517"/>
            <a:ext cx="10515600" cy="1325563"/>
          </a:xfrm>
        </p:spPr>
        <p:txBody>
          <a:bodyPr/>
          <a:lstStyle/>
          <a:p>
            <a:r>
              <a:rPr lang="fi-FI" dirty="0"/>
              <a:t>Mikä</a:t>
            </a:r>
            <a:r>
              <a:rPr lang="fi-FI" baseline="0" dirty="0"/>
              <a:t> kuvasta puuttuu?</a:t>
            </a:r>
            <a:endParaRPr lang="fi-FI" dirty="0"/>
          </a:p>
        </p:txBody>
      </p:sp>
      <p:pic>
        <p:nvPicPr>
          <p:cNvPr id="6" name="Sisällön paikkamerkki 5" descr="Piirretty järvimaisema, jossa taustalla vuoria ja etualalla laituri ja siihen kiinnitetty vene. Laiturilla seisoo koirahahmo.">
            <a:extLst>
              <a:ext uri="{FF2B5EF4-FFF2-40B4-BE49-F238E27FC236}">
                <a16:creationId xmlns:a16="http://schemas.microsoft.com/office/drawing/2014/main" id="{AA500007-16D3-45E7-88ED-85A856338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89" y="0"/>
            <a:ext cx="12206178" cy="6103090"/>
          </a:xfrm>
        </p:spPr>
      </p:pic>
      <p:pic>
        <p:nvPicPr>
          <p:cNvPr id="8" name="Kuva 7" descr="Keltainen tekstilaatikko, jossa teksti 'Mikä kuvasta puuttuu?'.">
            <a:extLst>
              <a:ext uri="{FF2B5EF4-FFF2-40B4-BE49-F238E27FC236}">
                <a16:creationId xmlns:a16="http://schemas.microsoft.com/office/drawing/2014/main" id="{2CEB1C09-74CE-4802-A5DF-2F662F967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842508"/>
            <a:ext cx="5676900" cy="2066925"/>
          </a:xfrm>
          <a:prstGeom prst="rect">
            <a:avLst/>
          </a:prstGeom>
        </p:spPr>
      </p:pic>
      <p:pic>
        <p:nvPicPr>
          <p:cNvPr id="7" name="Kuva 6" descr="Pelastusliivi.">
            <a:extLst>
              <a:ext uri="{FF2B5EF4-FFF2-40B4-BE49-F238E27FC236}">
                <a16:creationId xmlns:a16="http://schemas.microsoft.com/office/drawing/2014/main" id="{EAC94204-81E4-4866-9EC0-E37BB7039F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2763" y="4508311"/>
            <a:ext cx="699839" cy="371597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3E61FC5A-DAAC-4A30-8CF8-B44737A3D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98653"/>
            <a:ext cx="12192000" cy="759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Pirkanmaan pelastuslaitoksen nimi ja logo.">
            <a:extLst>
              <a:ext uri="{FF2B5EF4-FFF2-40B4-BE49-F238E27FC236}">
                <a16:creationId xmlns:a16="http://schemas.microsoft.com/office/drawing/2014/main" id="{9279A0B8-1AA2-4EE7-BAD1-F1F0B6CC9F4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679" y="6215148"/>
            <a:ext cx="2128837" cy="500768"/>
          </a:xfrm>
          <a:prstGeom prst="rect">
            <a:avLst/>
          </a:prstGeom>
        </p:spPr>
      </p:pic>
      <p:pic>
        <p:nvPicPr>
          <p:cNvPr id="11" name="Kuva 10" descr="Oikeassa yläkulmassa piirretty kissahahmo.">
            <a:extLst>
              <a:ext uri="{FF2B5EF4-FFF2-40B4-BE49-F238E27FC236}">
                <a16:creationId xmlns:a16="http://schemas.microsoft.com/office/drawing/2014/main" id="{FF419459-8AD6-438C-90C7-E4A8C2A2D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1879817-4028-4541-b03c-71d8ae3aaf5f">
      <Terms xmlns="http://schemas.microsoft.com/office/infopath/2007/PartnerControls"/>
    </lcf76f155ced4ddcb4097134ff3c332f>
    <TaxCatchAll xmlns="20df6aa9-a28e-4e48-a913-4c846e940d5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631C8E1CCD0324D98F84BDB62B22A2B" ma:contentTypeVersion="10" ma:contentTypeDescription="Luo uusi asiakirja." ma:contentTypeScope="" ma:versionID="726018811eeb9ce4feeb687bb6e04baa">
  <xsd:schema xmlns:xsd="http://www.w3.org/2001/XMLSchema" xmlns:xs="http://www.w3.org/2001/XMLSchema" xmlns:p="http://schemas.microsoft.com/office/2006/metadata/properties" xmlns:ns1="http://schemas.microsoft.com/sharepoint/v3" xmlns:ns2="31879817-4028-4541-b03c-71d8ae3aaf5f" xmlns:ns3="20df6aa9-a28e-4e48-a913-4c846e940d5e" targetNamespace="http://schemas.microsoft.com/office/2006/metadata/properties" ma:root="true" ma:fieldsID="04680f2eacf85feef961d6a5d5911fb2" ns1:_="" ns2:_="" ns3:_="">
    <xsd:import namespace="http://schemas.microsoft.com/sharepoint/v3"/>
    <xsd:import namespace="31879817-4028-4541-b03c-71d8ae3aaf5f"/>
    <xsd:import namespace="20df6aa9-a28e-4e48-a913-4c846e940d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79817-4028-4541-b03c-71d8ae3aa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16d585da-1e51-4695-83ee-0db74bf77a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f6aa9-a28e-4e48-a913-4c846e940d5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c17a7fe-e84d-4340-be4a-042b935fa788}" ma:internalName="TaxCatchAll" ma:showField="CatchAllData" ma:web="20df6aa9-a28e-4e48-a913-4c846e940d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641896-B366-40A1-9260-188C75708217}">
  <ds:schemaRefs>
    <ds:schemaRef ds:uri="http://schemas.microsoft.com/office/infopath/2007/PartnerControls"/>
    <ds:schemaRef ds:uri="20df6aa9-a28e-4e48-a913-4c846e940d5e"/>
    <ds:schemaRef ds:uri="http://purl.org/dc/terms/"/>
    <ds:schemaRef ds:uri="http://schemas.microsoft.com/office/2006/documentManagement/types"/>
    <ds:schemaRef ds:uri="31879817-4028-4541-b03c-71d8ae3aaf5f"/>
    <ds:schemaRef ds:uri="http://schemas.openxmlformats.org/package/2006/metadata/core-properties"/>
    <ds:schemaRef ds:uri="http://schemas.microsoft.com/sharepoint/v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D9D2B0-A157-4A28-AC3E-9125B65F6E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FDDAD-33BD-4634-98AA-4746C99396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879817-4028-4541-b03c-71d8ae3aaf5f"/>
    <ds:schemaRef ds:uri="20df6aa9-a28e-4e48-a913-4c846e940d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923</Words>
  <Application>Microsoft Office PowerPoint</Application>
  <PresentationFormat>Laajakuva</PresentationFormat>
  <Paragraphs>145</Paragraphs>
  <Slides>19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Office-teema</vt:lpstr>
      <vt:lpstr>Tulikettu, eskarit</vt:lpstr>
      <vt:lpstr>KOULUTUKSEN AIHEINA</vt:lpstr>
      <vt:lpstr>Puhutaan turvallisuudesta</vt:lpstr>
      <vt:lpstr>Ensihoidon, pelastustoimen ja poliisin tehtävät</vt:lpstr>
      <vt:lpstr>Hätäilmoituksen tekeminen</vt:lpstr>
      <vt:lpstr>SAAKO LAPSI KOSKEA ILMAN AIKUISEN LUPAA?</vt:lpstr>
      <vt:lpstr>Mikä kuvasta puuttuu?</vt:lpstr>
      <vt:lpstr>Mikä kuvasta puuttuu?</vt:lpstr>
      <vt:lpstr>Mikä kuvasta puuttuu?</vt:lpstr>
      <vt:lpstr>Mikä kuvasta puuttuu?</vt:lpstr>
      <vt:lpstr>PALOVAROITIN</vt:lpstr>
      <vt:lpstr>TOIMINTA TULIPALOSSA</vt:lpstr>
      <vt:lpstr>Miten toimitaan tulipalossa?</vt:lpstr>
      <vt:lpstr>SAVU</vt:lpstr>
      <vt:lpstr>TULIPALOTILANTEESSA</vt:lpstr>
      <vt:lpstr>TULIPALOTILANTEESSA</vt:lpstr>
      <vt:lpstr>Poistumisharjoitus</vt:lpstr>
      <vt:lpstr>Pelastuslaitoksen some-kanavat</vt:lpstr>
      <vt:lpstr>LISÄMATERIAALIA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Janne L</dc:creator>
  <cp:lastModifiedBy>Mustila Liisa</cp:lastModifiedBy>
  <cp:revision>107</cp:revision>
  <dcterms:created xsi:type="dcterms:W3CDTF">2020-02-10T04:58:16Z</dcterms:created>
  <dcterms:modified xsi:type="dcterms:W3CDTF">2023-02-07T10:21:28Z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0x010100C631C8E1CCD0324D98F84BDB62B22A2B</vt:lpwstr>
  </property>
</Properties>
</file>