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81" r:id="rId7"/>
    <p:sldId id="259" r:id="rId8"/>
    <p:sldId id="275" r:id="rId9"/>
    <p:sldId id="261" r:id="rId10"/>
    <p:sldId id="260" r:id="rId11"/>
    <p:sldId id="309" r:id="rId12"/>
    <p:sldId id="264" r:id="rId13"/>
    <p:sldId id="258" r:id="rId14"/>
    <p:sldId id="310" r:id="rId15"/>
    <p:sldId id="265" r:id="rId16"/>
    <p:sldId id="297" r:id="rId17"/>
    <p:sldId id="266" r:id="rId18"/>
    <p:sldId id="269" r:id="rId19"/>
    <p:sldId id="311" r:id="rId20"/>
    <p:sldId id="267" r:id="rId21"/>
    <p:sldId id="270" r:id="rId22"/>
    <p:sldId id="271" r:id="rId23"/>
    <p:sldId id="283" r:id="rId24"/>
    <p:sldId id="272" r:id="rId25"/>
    <p:sldId id="308" r:id="rId2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4372C4-F181-FCC1-C887-95D9E2B294A6}" v="5" dt="2023-02-07T10:20:20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463" autoAdjust="0"/>
  </p:normalViewPr>
  <p:slideViewPr>
    <p:cSldViewPr snapToGrid="0">
      <p:cViewPr varScale="1">
        <p:scale>
          <a:sx n="90" d="100"/>
          <a:sy n="90" d="100"/>
        </p:scale>
        <p:origin x="13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stila Liisa" userId="S::liisa.mustila@pirha.fi::dc1a855d-1bd1-48a7-a6f6-631b66d7ec02" providerId="AD" clId="Web-{824372C4-F181-FCC1-C887-95D9E2B294A6}"/>
    <pc:docChg chg="modSld">
      <pc:chgData name="Mustila Liisa" userId="S::liisa.mustila@pirha.fi::dc1a855d-1bd1-48a7-a6f6-631b66d7ec02" providerId="AD" clId="Web-{824372C4-F181-FCC1-C887-95D9E2B294A6}" dt="2023-02-07T10:20:20.311" v="15" actId="20577"/>
      <pc:docMkLst>
        <pc:docMk/>
      </pc:docMkLst>
      <pc:sldChg chg="modNotes">
        <pc:chgData name="Mustila Liisa" userId="S::liisa.mustila@pirha.fi::dc1a855d-1bd1-48a7-a6f6-631b66d7ec02" providerId="AD" clId="Web-{824372C4-F181-FCC1-C887-95D9E2B294A6}" dt="2023-02-07T10:20:16.264" v="13"/>
        <pc:sldMkLst>
          <pc:docMk/>
          <pc:sldMk cId="2524516165" sldId="272"/>
        </pc:sldMkLst>
      </pc:sldChg>
      <pc:sldChg chg="modSp">
        <pc:chgData name="Mustila Liisa" userId="S::liisa.mustila@pirha.fi::dc1a855d-1bd1-48a7-a6f6-631b66d7ec02" providerId="AD" clId="Web-{824372C4-F181-FCC1-C887-95D9E2B294A6}" dt="2023-02-07T10:20:20.311" v="15" actId="20577"/>
        <pc:sldMkLst>
          <pc:docMk/>
          <pc:sldMk cId="356419315" sldId="308"/>
        </pc:sldMkLst>
        <pc:spChg chg="mod">
          <ac:chgData name="Mustila Liisa" userId="S::liisa.mustila@pirha.fi::dc1a855d-1bd1-48a7-a6f6-631b66d7ec02" providerId="AD" clId="Web-{824372C4-F181-FCC1-C887-95D9E2B294A6}" dt="2023-02-07T10:20:20.311" v="15" actId="20577"/>
          <ac:spMkLst>
            <pc:docMk/>
            <pc:sldMk cId="356419315" sldId="308"/>
            <ac:spMk id="3" creationId="{80C1AC40-E0FF-445E-A4F1-EFE5CC42C8C1}"/>
          </ac:spMkLst>
        </pc:spChg>
      </pc:sldChg>
      <pc:sldChg chg="modNotes">
        <pc:chgData name="Mustila Liisa" userId="S::liisa.mustila@pirha.fi::dc1a855d-1bd1-48a7-a6f6-631b66d7ec02" providerId="AD" clId="Web-{824372C4-F181-FCC1-C887-95D9E2B294A6}" dt="2023-02-07T10:19:57.559" v="3"/>
        <pc:sldMkLst>
          <pc:docMk/>
          <pc:sldMk cId="3942933037" sldId="309"/>
        </pc:sldMkLst>
      </pc:sldChg>
      <pc:sldChg chg="modNotes">
        <pc:chgData name="Mustila Liisa" userId="S::liisa.mustila@pirha.fi::dc1a855d-1bd1-48a7-a6f6-631b66d7ec02" providerId="AD" clId="Web-{824372C4-F181-FCC1-C887-95D9E2B294A6}" dt="2023-02-07T10:20:00.591" v="7"/>
        <pc:sldMkLst>
          <pc:docMk/>
          <pc:sldMk cId="2610066478" sldId="310"/>
        </pc:sldMkLst>
      </pc:sldChg>
      <pc:sldChg chg="modNotes">
        <pc:chgData name="Mustila Liisa" userId="S::liisa.mustila@pirha.fi::dc1a855d-1bd1-48a7-a6f6-631b66d7ec02" providerId="AD" clId="Web-{824372C4-F181-FCC1-C887-95D9E2B294A6}" dt="2023-02-07T10:20:06.107" v="10"/>
        <pc:sldMkLst>
          <pc:docMk/>
          <pc:sldMk cId="684516189" sldId="311"/>
        </pc:sldMkLst>
      </pc:sldChg>
    </pc:docChg>
  </pc:docChgLst>
  <pc:docChgLst>
    <pc:chgData name="Liisa Mustila" userId="dc1a855d-1bd1-48a7-a6f6-631b66d7ec02" providerId="ADAL" clId="{F7D231D3-F097-469A-8089-4B4BB1F4AA70}"/>
    <pc:docChg chg="modSld">
      <pc:chgData name="Liisa Mustila" userId="dc1a855d-1bd1-48a7-a6f6-631b66d7ec02" providerId="ADAL" clId="{F7D231D3-F097-469A-8089-4B4BB1F4AA70}" dt="2023-02-07T10:14:05.944" v="108" actId="20577"/>
      <pc:docMkLst>
        <pc:docMk/>
      </pc:docMkLst>
      <pc:sldChg chg="modNotesTx">
        <pc:chgData name="Liisa Mustila" userId="dc1a855d-1bd1-48a7-a6f6-631b66d7ec02" providerId="ADAL" clId="{F7D231D3-F097-469A-8089-4B4BB1F4AA70}" dt="2023-02-07T10:14:05.944" v="108" actId="20577"/>
        <pc:sldMkLst>
          <pc:docMk/>
          <pc:sldMk cId="2524516165" sldId="272"/>
        </pc:sldMkLst>
      </pc:sldChg>
      <pc:sldChg chg="modSp">
        <pc:chgData name="Liisa Mustila" userId="dc1a855d-1bd1-48a7-a6f6-631b66d7ec02" providerId="ADAL" clId="{F7D231D3-F097-469A-8089-4B4BB1F4AA70}" dt="2023-02-07T10:12:28.204" v="80" actId="20577"/>
        <pc:sldMkLst>
          <pc:docMk/>
          <pc:sldMk cId="356419315" sldId="308"/>
        </pc:sldMkLst>
        <pc:spChg chg="mod">
          <ac:chgData name="Liisa Mustila" userId="dc1a855d-1bd1-48a7-a6f6-631b66d7ec02" providerId="ADAL" clId="{F7D231D3-F097-469A-8089-4B4BB1F4AA70}" dt="2023-02-07T10:12:28.204" v="80" actId="20577"/>
          <ac:spMkLst>
            <pc:docMk/>
            <pc:sldMk cId="356419315" sldId="308"/>
            <ac:spMk id="3" creationId="{80C1AC40-E0FF-445E-A4F1-EFE5CC42C8C1}"/>
          </ac:spMkLst>
        </pc:spChg>
      </pc:sldChg>
      <pc:sldChg chg="modNotesTx">
        <pc:chgData name="Liisa Mustila" userId="dc1a855d-1bd1-48a7-a6f6-631b66d7ec02" providerId="ADAL" clId="{F7D231D3-F097-469A-8089-4B4BB1F4AA70}" dt="2023-02-07T10:13:28.333" v="87" actId="20577"/>
        <pc:sldMkLst>
          <pc:docMk/>
          <pc:sldMk cId="3942933037" sldId="309"/>
        </pc:sldMkLst>
      </pc:sldChg>
      <pc:sldChg chg="modNotesTx">
        <pc:chgData name="Liisa Mustila" userId="dc1a855d-1bd1-48a7-a6f6-631b66d7ec02" providerId="ADAL" clId="{F7D231D3-F097-469A-8089-4B4BB1F4AA70}" dt="2023-02-07T10:13:37.389" v="94" actId="20577"/>
        <pc:sldMkLst>
          <pc:docMk/>
          <pc:sldMk cId="2610066478" sldId="310"/>
        </pc:sldMkLst>
      </pc:sldChg>
      <pc:sldChg chg="modNotesTx">
        <pc:chgData name="Liisa Mustila" userId="dc1a855d-1bd1-48a7-a6f6-631b66d7ec02" providerId="ADAL" clId="{F7D231D3-F097-469A-8089-4B4BB1F4AA70}" dt="2023-02-07T10:13:47.710" v="101" actId="20577"/>
        <pc:sldMkLst>
          <pc:docMk/>
          <pc:sldMk cId="684516189" sldId="3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61209-D4D9-44FB-98C0-4F0F6B93A28D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0F50E-22C3-4003-BBF5-81627B0031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2232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Esityksessä kolme teemaa: Puhutaan turvallisuudesta (sivut 1-9),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 tulipalossa (sivut 10-13),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turvallisesti liikenteessä (sivut 14-20).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fi-FI" dirty="0"/>
          </a:p>
          <a:p>
            <a:r>
              <a:rPr lang="fi-FI" dirty="0"/>
              <a:t>Lopuksi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lapsille</a:t>
            </a:r>
            <a:r>
              <a:rPr lang="fi-FI" dirty="0"/>
              <a:t> jaetaan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Kirje kotiin, turvallisuusohje</a:t>
            </a:r>
            <a:r>
              <a:rPr lang="fi-FI" dirty="0"/>
              <a:t>(täytetään vanhempien kanssa kotona)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heijastin.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2403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/>
              </a:rPr>
              <a:t>Mistä palo voi syttyä?</a:t>
            </a:r>
          </a:p>
          <a:p>
            <a:r>
              <a:rPr lang="fi-FI" dirty="0">
                <a:cs typeface="Calibri"/>
              </a:rPr>
              <a:t>Miten tulipalossa tulisi toimia?</a:t>
            </a:r>
          </a:p>
          <a:p>
            <a:r>
              <a:rPr lang="fi-FI" dirty="0">
                <a:cs typeface="Calibri"/>
              </a:rPr>
              <a:t>Mitä tulisi muistaa?</a:t>
            </a:r>
          </a:p>
          <a:p>
            <a:r>
              <a:rPr lang="fi-FI" dirty="0">
                <a:cs typeface="Calibri"/>
              </a:rPr>
              <a:t>Katsotaan, miten tytöt toimivat.....</a:t>
            </a:r>
          </a:p>
          <a:p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523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Videon kesto 02:27.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b="1" dirty="0" err="1"/>
              <a:t>siirtymällä</a:t>
            </a:r>
            <a:r>
              <a:rPr lang="en-US" b="1" dirty="0"/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dirty="0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Toiminta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tulipalossa; palovaroitin, pelastaminen, palon rajaaminen, poistuminen kohteesta, avun hälyttäminen ja pelastajien kohteeseen opastaminen.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8088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Toimintaohjeet kertauksena nähdyn videon pohjalta.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Pelasta: Tyttö kertoi toiselle, että huoneessa on savua. Täytyy poistua.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Poistu: Lapset poistuvat kohteesta.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Rajoita: Lapset sulkivat ovet (ei saa avata ovea sulkemisen jälkeen). Perustelu</a:t>
            </a:r>
            <a:r>
              <a:rPr lang="fi-FI" dirty="0"/>
              <a:t>: savukaasujen esteetön purkautuminen..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Soita 112: Lapset soittivat ulkona 112(turvallinen paikka).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Mukaan avaimet ja puhelin. Vain jos ne ovat helposti saatavilla. Ei haeta avaimia/puhelinta savuisesta tilasta. Korostetaan lapsia välttämään savua. Savu on suurin uhka ei niinkään liekit.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Opasta: Ohjataan apu perille.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Kerrataan: oma osoite, talon numero, poistumistie, kokoontumispaikka.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 ok-/rivitalossa: Poistutaan ulos. Kohteessa kaksi poistumisreittiä.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Kodin poistumisreitit?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Kerrostalo: Palo omassa asunnossa: Poistutaan ulos turvallisesti rappukäytävän kautta.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Kerrostalo: Havaitaan palo rappukäytävässä oman huoneiston ulkopuolella: Jäädään asuntoon. Suljetaan ovet. Kerrotaan havainnosta vanhemmille. Jos vanhempia ei ole paikalla, soitetaan 112. Odotetaan ohjeita.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0796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/>
              </a:rPr>
              <a:t>Liikkuminen jalan, potkulaudalla, pyörällä. Muu kulkuneuvo?</a:t>
            </a:r>
          </a:p>
          <a:p>
            <a:r>
              <a:rPr lang="fi-FI" dirty="0">
                <a:cs typeface="Calibri"/>
              </a:rPr>
              <a:t>Kuka tulee kouluun polkupyörällä, kävellen?</a:t>
            </a:r>
          </a:p>
          <a:p>
            <a:r>
              <a:rPr lang="fi-FI" dirty="0">
                <a:cs typeface="Calibri"/>
              </a:rPr>
              <a:t>Muista pyöräilykypärä!</a:t>
            </a:r>
          </a:p>
          <a:p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0101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Liikennesäännöt.</a:t>
            </a:r>
            <a:r>
              <a:rPr lang="fi-FI" dirty="0"/>
              <a:t> </a:t>
            </a:r>
          </a:p>
          <a:p>
            <a:r>
              <a:rPr lang="fi-FI" dirty="0"/>
              <a:t>Mikä tehtävä liikennesäännöillä? Mitä tapahtuisi, jos liikennesääntöjä ei olisi?</a:t>
            </a:r>
            <a:endParaRPr lang="fi-FI" dirty="0">
              <a:cs typeface="Calibri"/>
            </a:endParaRPr>
          </a:p>
          <a:p>
            <a:r>
              <a:rPr lang="fi-FI" dirty="0">
                <a:cs typeface="Calibri"/>
              </a:rPr>
              <a:t>Ajoväylillä liikkuu paljon kulkuneuvoja. Lapset voivat ehdottaa.</a:t>
            </a:r>
          </a:p>
          <a:p>
            <a:r>
              <a:rPr lang="fi-FI" dirty="0">
                <a:cs typeface="Calibri"/>
              </a:rPr>
              <a:t>Mitä kulkuneuvoja voi liikkua jalkakäytävällä, ajokaistalla.</a:t>
            </a:r>
          </a:p>
          <a:p>
            <a:r>
              <a:rPr lang="fi-FI" dirty="0">
                <a:cs typeface="Calibri"/>
              </a:rPr>
              <a:t>Miten huomioidaan muu liikenne: Näy, ole valmis pysähtymään: Anna tilaa, äänimerkki... </a:t>
            </a:r>
          </a:p>
          <a:p>
            <a:endParaRPr lang="fi-FI" dirty="0">
              <a:cs typeface="Calibri"/>
            </a:endParaRPr>
          </a:p>
          <a:p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7434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Oikeudet ja </a:t>
            </a:r>
            <a:r>
              <a:rPr lang="fi-FI" dirty="0"/>
              <a:t>velvollisuudet: Käytetään pyörätietä. Lapset saavat ajaa myös jalkakäytävällä.</a:t>
            </a:r>
          </a:p>
          <a:p>
            <a:r>
              <a:rPr lang="fi-FI" dirty="0">
                <a:cs typeface="Calibri"/>
              </a:rPr>
              <a:t>Huomioidaan jalankulkijat, lemmikit. Kohdatessa hidastetaan tarvittaessa vauhtia ja annetaan</a:t>
            </a:r>
            <a:r>
              <a:rPr lang="fi-FI" baseline="0" dirty="0">
                <a:cs typeface="Calibri"/>
              </a:rPr>
              <a:t> tilaa myös toisille</a:t>
            </a:r>
            <a:r>
              <a:rPr lang="fi-FI" dirty="0">
                <a:cs typeface="Calibri"/>
              </a:rPr>
              <a:t>.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Keskitytään liikenteeseen.</a:t>
            </a:r>
            <a:endParaRPr lang="fi-FI" dirty="0"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Kypärän tärkeys. (Kännykän kuoret/pyöräilykypärä -vertaus).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1231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 kesto 02:35.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b="1" dirty="0" err="1"/>
              <a:t>siirtymällä</a:t>
            </a:r>
            <a:r>
              <a:rPr lang="en-US" b="1" dirty="0"/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Pyöräilyonnettomuus ja avun hälyttäminen.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Autetaan toista kykyjen mukaan</a:t>
            </a:r>
            <a:r>
              <a:rPr lang="fi-FI" dirty="0"/>
              <a:t>.</a:t>
            </a:r>
            <a:endParaRPr lang="fi-FI" dirty="0">
              <a:cs typeface="Calibri"/>
            </a:endParaRPr>
          </a:p>
          <a:p>
            <a:r>
              <a:rPr lang="fi-FI" dirty="0">
                <a:cs typeface="Calibri"/>
              </a:rPr>
              <a:t>Hankitaan lisäapua tarpeen vaatiessa soittamalla 112.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Kaveria ei jätetä</a:t>
            </a:r>
            <a:r>
              <a:rPr lang="fi-FI" dirty="0"/>
              <a:t>.</a:t>
            </a:r>
            <a:endParaRPr lang="fi-FI" dirty="0">
              <a:cs typeface="Calibri"/>
            </a:endParaRPr>
          </a:p>
          <a:p>
            <a:r>
              <a:rPr lang="fi-FI" dirty="0">
                <a:cs typeface="Calibri"/>
              </a:rPr>
              <a:t>Keskustellaan videon jälkeen lapsia mietityttävistä  tilanteista.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3021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Suojatiellekin mentäessä huomioidaan muu </a:t>
            </a:r>
            <a:r>
              <a:rPr lang="fi-FI" dirty="0"/>
              <a:t>liikenne (esim. kaksi</a:t>
            </a:r>
            <a:r>
              <a:rPr lang="fi-FI" dirty="0">
                <a:cs typeface="Calibri" panose="020F0502020204030204"/>
              </a:rPr>
              <a:t> samansuuntaista kaistaa ja toisella kaistalla auto pysähtyneenä suojatien eteen).</a:t>
            </a:r>
          </a:p>
          <a:p>
            <a:r>
              <a:rPr lang="fi-FI" dirty="0">
                <a:cs typeface="Calibri" panose="020F0502020204030204"/>
              </a:rPr>
              <a:t>Varmista aina katsomalla molempiin suuntiin, ennen kuin astut suojatielle.</a:t>
            </a:r>
          </a:p>
          <a:p>
            <a:r>
              <a:rPr lang="fi-FI" dirty="0">
                <a:cs typeface="Calibri" panose="020F0502020204030204"/>
              </a:rPr>
              <a:t>Varmista että autoilija on huomannut sinut(pysähtyy ennen suojatietä).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2941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/>
              </a:rPr>
              <a:t>Keskity liikenteessä vain sääntöihin ja liikkumiseen. Käytä puhelinta silloin, kun se on turvallista eikä sen käyttö aiheuta vaaraa.</a:t>
            </a:r>
          </a:p>
          <a:p>
            <a:r>
              <a:rPr lang="fi-FI" dirty="0">
                <a:cs typeface="Calibri"/>
              </a:rPr>
              <a:t>Esim. Pyöräillessä puhelimen käyttö voi aiheuttaa vaaratilanteita sinulle ja toisille.</a:t>
            </a:r>
          </a:p>
          <a:p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4469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Pyöräilykypärä, valot. Muista myös punainen takavalo.</a:t>
            </a:r>
          </a:p>
          <a:p>
            <a:r>
              <a:rPr lang="fi-FI" dirty="0">
                <a:cs typeface="Calibri"/>
              </a:rPr>
              <a:t>Tarkkaile muuta liikennettä, vaikka pyöräilet kaverin kanssa.</a:t>
            </a:r>
          </a:p>
          <a:p>
            <a:r>
              <a:rPr lang="fi-FI" dirty="0">
                <a:cs typeface="Calibri"/>
              </a:rPr>
              <a:t>Jos kuljet autolla, muista turvavyö.</a:t>
            </a:r>
          </a:p>
          <a:p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080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Puhutaan turvallisuudesta,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 tulipalossa ja</a:t>
            </a:r>
            <a:endParaRPr lang="fi-FI" dirty="0"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turvallisesti liikenteessä.</a:t>
            </a:r>
            <a:endParaRPr lang="fi-FI" dirty="0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7297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>
                <a:cs typeface="Calibri"/>
              </a:rPr>
              <a:t>Tiktokista</a:t>
            </a:r>
            <a:r>
              <a:rPr lang="fi-FI" dirty="0">
                <a:cs typeface="Calibri"/>
              </a:rPr>
              <a:t> löytyy pelastuslaitoksen omia videopätkiä mm. Pyöräilykypärän käytöstä.</a:t>
            </a:r>
          </a:p>
          <a:p>
            <a:r>
              <a:rPr lang="fi-FI" dirty="0">
                <a:cs typeface="Calibri"/>
              </a:rPr>
              <a:t>Pelastuslaitoksen omilla sivuilla esim. Pelastustoimen esittelyvideo(etsi polku valmiiksi).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1705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 kesto 01:30.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b="1" dirty="0" err="1"/>
              <a:t>siirtymällä</a:t>
            </a:r>
            <a:r>
              <a:rPr lang="en-US" b="1" dirty="0"/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Pelastusposse</a:t>
            </a:r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opettaa miten tulipalossa tulee toimia.</a:t>
            </a:r>
          </a:p>
          <a:p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Pelastusposse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Play-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storesta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löytyvä mobiilipeli, jota lapset voivat pelata vaikka kotonaan.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Peli opettaa: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-kyltin tunnistaminen ja useamman kuin yhden poistumisreitin löytäminen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Nopeus on valttia pelastautumisessa, harjoittelu kannattaa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Savu on vaarallista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Ovia sulkemalla voi hidastaa palon etenemistä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Esteet poistumisreiteillä vaikeuttavat pelastautumista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ainoa poistumistie on savuinen, on turvallisempi poistua ryömimällä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Hätänumeroon soitetaan vasta turvallisesta paikasta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2904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0E85-ACB5-4498-9271-D19B4F55AD8C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7307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Numero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112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Kännykkä ja sähkölaitteet.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Palovaroitin.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422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Ensihoito. Pelastus. Poliisi.</a:t>
            </a:r>
            <a:endParaRPr lang="fi-FI" dirty="0"/>
          </a:p>
          <a:p>
            <a:r>
              <a:rPr lang="fi-FI" dirty="0"/>
              <a:t>Missä tilanteissa kaivataan poliisia? Liikenneonnettomuus, muu</a:t>
            </a:r>
            <a:r>
              <a:rPr lang="fi-FI" baseline="0" dirty="0"/>
              <a:t> vaaratilanne, yksittäinen henkilö käyttäytyy uhkaavasti.</a:t>
            </a:r>
          </a:p>
          <a:p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Pelastuslaitos? Ensihoito (ambulanssi)?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dirty="0">
                <a:cs typeface="Calibri" panose="020F0502020204030204"/>
              </a:rPr>
              <a:t>Milloin voi soittaa 112?</a:t>
            </a:r>
            <a:r>
              <a:rPr lang="fi-FI" baseline="0" dirty="0">
                <a:cs typeface="Calibri" panose="020F0502020204030204"/>
              </a:rPr>
              <a:t> Jokin uhkaava tilanne: Loukkaantuminen, tulipalo, väkivalta, sairauskohtaus. Numerosta 112 annetaan ohjeita ja neuvotaan. </a:t>
            </a:r>
            <a:endParaRPr lang="fi-FI" dirty="0">
              <a:cs typeface="Calibri" panose="020F0502020204030204"/>
            </a:endParaRPr>
          </a:p>
          <a:p>
            <a:r>
              <a:rPr lang="fi-FI" dirty="0">
                <a:cs typeface="Calibri" panose="020F0502020204030204"/>
              </a:rPr>
              <a:t>Mitä kaikkia asioita olisi</a:t>
            </a:r>
            <a:r>
              <a:rPr lang="fi-FI" baseline="0" dirty="0">
                <a:cs typeface="Calibri" panose="020F0502020204030204"/>
              </a:rPr>
              <a:t> hyvä</a:t>
            </a:r>
            <a:r>
              <a:rPr lang="fi-FI" dirty="0">
                <a:cs typeface="Calibri" panose="020F0502020204030204"/>
              </a:rPr>
              <a:t> muistaa, kun soitetaan 112?</a:t>
            </a:r>
          </a:p>
          <a:p>
            <a:r>
              <a:rPr lang="fi-FI" dirty="0">
                <a:cs typeface="Calibri" panose="020F0502020204030204"/>
              </a:rPr>
              <a:t>Katsotaan animaatio ja harjoitellaan.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0690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vanhempia ei ole lähettyvillä, soitetaan 112.</a:t>
            </a:r>
            <a:r>
              <a:rPr lang="fi-FI" dirty="0"/>
              <a:t> Ensisijaisesti aikuinen/vanhempi soittaa 112.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Kerrataan kyselemällä muistettavat asiat.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Voidaan toteuttaa parityöskentelynä: kerrotaan kaverille oma osoite ja hätäpuhelussa vaadittavat tiedot ja toisinpäin. Jos jotain unohtuu, kaveri voi muistuttaa.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Numeroon 112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tulee soittaa silloin, kun on aihetta. Numerosta annetaan toimintaohjeita. Lapsi ei silloin ole ongelman kanssa yksin. Ei kuitenkaan saa soittaa aiheettomasti.</a:t>
            </a:r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7226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 kertoa 112 sovelluksen ominaisuuksista, esimerkiksi auttaa paikannuksessa.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Mahdollinen sovelluksen lataaminen voidaan toteuttaa kotona yhdessä vanhempien kanssa.</a:t>
            </a:r>
          </a:p>
          <a:p>
            <a:r>
              <a:rPr lang="fi-FI" dirty="0">
                <a:cs typeface="Calibri" panose="020F0502020204030204"/>
              </a:rPr>
              <a:t>Voit katsoa oman puhelimen 112-sovelluksesta ja kertoa ominaisuuksista oppilaille.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6303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Koska 112? Tulipalo, loukkaantumiset, onnettomuudet, putoamiset myrkytykset (polttoaine, kemikaalit, lääkkeet), väkivalta, uhkaava tilanne.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Muista ilmoittaa myös vanhemmille/aikuiselle.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Hätänumeroon ei saa soittaa ilkivaltaisesti; kuormittaa hätäkeskusta, rangaistavaa.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8899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Videon kesto 01:26.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Videon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jälkeen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pois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Youtube-ikkunasta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b="1" dirty="0" err="1"/>
              <a:t>siirtymällä</a:t>
            </a:r>
            <a:r>
              <a:rPr lang="en-US" b="1" dirty="0"/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klikkaamalla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hiirellä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diashown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vasemman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alalaidan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nuolinäppäintä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/>
          </a:p>
          <a:p>
            <a:r>
              <a:rPr lang="fi-FI" dirty="0"/>
              <a:t>Ladataan ja käytetään sähkölaitteita asianmukaisesti.</a:t>
            </a:r>
          </a:p>
          <a:p>
            <a:r>
              <a:rPr lang="fi-FI" dirty="0"/>
              <a:t>Vaurioitunut laite voi toimia epänormaalisti 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(kolhut ym.). </a:t>
            </a:r>
            <a:r>
              <a:rPr lang="fi-FI" dirty="0"/>
              <a:t>Laturin vaurioitunut johto voi aiheuttaa ongelmia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dirty="0">
              <a:cs typeface="Calibri"/>
            </a:endParaRPr>
          </a:p>
          <a:p>
            <a:r>
              <a:rPr lang="fi-FI" dirty="0"/>
              <a:t>Älylaitteet ladataan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valvotusti</a:t>
            </a:r>
            <a:r>
              <a:rPr lang="fi-FI" dirty="0"/>
              <a:t> ja turvallisesti.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fi-FI" dirty="0"/>
              <a:t>Verkkotilauksissa omat vaaransa. Kaikkia laitteita ei välttämättä ole turvatarkastettu ja tämä riski tulee huomioida. Mm. Tasapainolaudat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i-FI" dirty="0"/>
              <a:t> Laitteessa tehokas akku. Viallinen/tarkistamaton akku on turvallisuusriski.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fi-FI" dirty="0">
                <a:cs typeface="Calibri" panose="020F0502020204030204"/>
              </a:rPr>
              <a:t>Tulipaloista noin kolmannes sähkölaitteiden aiheuttamia.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929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Sijainti, testaus. Jokaisessa kerroksessa. Suositellaan makuuhuoneisiin. Säännöllinen tarkistus.</a:t>
            </a:r>
          </a:p>
          <a:p>
            <a:r>
              <a:rPr lang="fi-FI" dirty="0">
                <a:cs typeface="Calibri"/>
              </a:rPr>
              <a:t>Jos palovaroitin on mukana, voidaan kokeilla.</a:t>
            </a:r>
          </a:p>
          <a:p>
            <a:r>
              <a:rPr lang="fi-FI" dirty="0">
                <a:cs typeface="Calibri"/>
              </a:rPr>
              <a:t>11.2 ta1.12. Voidaan miettiä kodin turvallisuuteen liittyviä asioita.</a:t>
            </a:r>
          </a:p>
          <a:p>
            <a:r>
              <a:rPr lang="fi-FI" dirty="0">
                <a:cs typeface="Calibri"/>
              </a:rPr>
              <a:t>Vanhemmat</a:t>
            </a:r>
            <a:r>
              <a:rPr lang="fi-FI" baseline="0" dirty="0">
                <a:cs typeface="Calibri"/>
              </a:rPr>
              <a:t> vastaavat siitä, että palovaroittimia on riittävästi. Voitte kuitenkin kertoa tästä asiasta vanhemmille (kodin turvaopas).</a:t>
            </a:r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0F50E-22C3-4003-BBF5-81627B00313F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1994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FCCCC1-8AA1-4A55-B579-F8ECB677F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722893E-3355-480F-9F8F-0A76EF5A5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8FD29E8-59A5-4783-9B71-1D876EBBA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C66E506-7903-4BFD-93FC-7420DA3C4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E77255-DBA9-49A1-B80A-104DDFD1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23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94D609-1426-4F0D-8520-67311AF5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9D5BFD-6288-42A1-9BC9-E6B8BEF80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882CBE-E164-49F4-BCFD-D0EDBDF2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A4892A8-60A0-4ADF-B467-91F54B16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463C83-D58E-4D16-8256-F5138672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5427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2AB7DC7F-AD69-41A4-A31D-8196CDCD8D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4F1A8D0-13A3-412F-8B28-171E9421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E01C7D-3A50-400A-A0E8-DDC4CE6E3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FBC52FD-CBEA-405A-BC0E-6C9EF72CC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EB78A-3077-455B-99D2-D7B577A9304A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E04EA8-1CEB-4D7E-80AB-310A25B78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33A54F-8876-4324-9F5C-E6C2E898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752E4-EC96-4C6E-8E5F-5AA0050517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481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vsbaxxuW8o?feature=oembed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em-cEP0ySo?feature=oembed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4.svg"/><Relationship Id="rId5" Type="http://schemas.openxmlformats.org/officeDocument/2006/relationships/image" Target="../media/image54.png"/><Relationship Id="rId10" Type="http://schemas.openxmlformats.org/officeDocument/2006/relationships/image" Target="../media/image43.png"/><Relationship Id="rId4" Type="http://schemas.openxmlformats.org/officeDocument/2006/relationships/image" Target="../media/image5.jpe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8C3IekM6B4?feature=oembed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42.png"/><Relationship Id="rId4" Type="http://schemas.openxmlformats.org/officeDocument/2006/relationships/image" Target="../media/image5.jpeg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hLbfwwcLm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9ikfoxv9xY" TargetMode="External"/><Relationship Id="rId4" Type="http://schemas.openxmlformats.org/officeDocument/2006/relationships/hyperlink" Target="https://www.youtube.com/watch?v=C_LuNWhkIT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11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wmf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tc04clJ2Xo?feature=oembed" TargetMode="Externa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1F732E-F530-4114-8E05-19238CCBCD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024F056-4357-4F1A-8EE8-37C1187639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D836060-0729-4426-A095-D74B105D29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850" y="773109"/>
            <a:ext cx="3158295" cy="378142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CD233C2-25BA-47FF-BD1D-8AD51066C5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066" y="1692609"/>
            <a:ext cx="2111461" cy="307498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A79F39D8-177E-4973-B439-E0B2B460DC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032" y="4376675"/>
            <a:ext cx="6357936" cy="1370071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12B28699-991C-4491-8FC9-E8A7F28B7573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CF083D96-2C2B-47CF-83EC-BFBD93AA53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BDFA0E3F-39F6-40B2-90CE-F9BE12A84C4D}"/>
              </a:ext>
            </a:extLst>
          </p:cNvPr>
          <p:cNvSpPr txBox="1">
            <a:spLocks/>
          </p:cNvSpPr>
          <p:nvPr/>
        </p:nvSpPr>
        <p:spPr>
          <a:xfrm>
            <a:off x="2455721" y="4854695"/>
            <a:ext cx="709214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Arial Rounded MT Bold" panose="020F0704030504030204" pitchFamily="34" charset="0"/>
              </a:rPr>
              <a:t>2. LUOKKA</a:t>
            </a:r>
          </a:p>
        </p:txBody>
      </p:sp>
    </p:spTree>
    <p:extLst>
      <p:ext uri="{BB962C8B-B14F-4D97-AF65-F5344CB8AC3E}">
        <p14:creationId xmlns:p14="http://schemas.microsoft.com/office/powerpoint/2010/main" val="3486272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7D284733-30D4-40B4-996B-73D8D7067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395" y="686293"/>
            <a:ext cx="6553201" cy="1325563"/>
          </a:xfrm>
        </p:spPr>
        <p:txBody>
          <a:bodyPr>
            <a:normAutofit/>
          </a:bodyPr>
          <a:lstStyle/>
          <a:p>
            <a:pPr algn="ctr"/>
            <a:r>
              <a:rPr lang="fi-FI" sz="3600" dirty="0">
                <a:latin typeface="Arial Rounded MT Bold" panose="020F0704030504030204" pitchFamily="34" charset="0"/>
              </a:rPr>
              <a:t>TOIMINTA TULIPALOSSA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C3BDFDD-3D36-432F-BF31-A5BCF29C4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3825" y="2011856"/>
            <a:ext cx="3695700" cy="3524250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1611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 descr="Kuva, joka sisältää kohteen teksti, näyttö, näyttökuva, elektroniikka&#10;&#10;Kuvaus luotu automaattisesti">
            <a:extLst>
              <a:ext uri="{FF2B5EF4-FFF2-40B4-BE49-F238E27FC236}">
                <a16:creationId xmlns:a16="http://schemas.microsoft.com/office/drawing/2014/main" id="{881C6FA3-32F8-756D-EE80-67D52B73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3972020" y="-657101"/>
            <a:ext cx="3911488" cy="8172201"/>
          </a:xfrm>
          <a:prstGeom prst="rect">
            <a:avLst/>
          </a:prstGeom>
        </p:spPr>
      </p:pic>
      <p:pic>
        <p:nvPicPr>
          <p:cNvPr id="3" name="Online-media 2" title="Tulikettu - palovaroitin">
            <a:hlinkClick r:id="" action="ppaction://media"/>
            <a:extLst>
              <a:ext uri="{FF2B5EF4-FFF2-40B4-BE49-F238E27FC236}">
                <a16:creationId xmlns:a16="http://schemas.microsoft.com/office/drawing/2014/main" id="{22798100-3389-A73C-A8B9-6A097A984D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697016" y="1603626"/>
            <a:ext cx="6461496" cy="365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66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8D212E1-B3F9-4D5F-BE50-AF8AFD6D3E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762" y="3707832"/>
            <a:ext cx="1860913" cy="2951273"/>
          </a:xfrm>
          <a:prstGeom prst="rect">
            <a:avLst/>
          </a:prstGeom>
        </p:spPr>
      </p:pic>
      <p:sp>
        <p:nvSpPr>
          <p:cNvPr id="2" name="Puhekupla: Soikea 1">
            <a:extLst>
              <a:ext uri="{FF2B5EF4-FFF2-40B4-BE49-F238E27FC236}">
                <a16:creationId xmlns:a16="http://schemas.microsoft.com/office/drawing/2014/main" id="{56DEE757-5485-465D-B86E-7FAE0785D0E0}"/>
              </a:ext>
            </a:extLst>
          </p:cNvPr>
          <p:cNvSpPr/>
          <p:nvPr/>
        </p:nvSpPr>
        <p:spPr>
          <a:xfrm>
            <a:off x="1604865" y="522514"/>
            <a:ext cx="4357396" cy="304277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346F4F4D-C87C-4C65-9C63-A98DEDFDDFF7}"/>
              </a:ext>
            </a:extLst>
          </p:cNvPr>
          <p:cNvSpPr txBox="1">
            <a:spLocks/>
          </p:cNvSpPr>
          <p:nvPr/>
        </p:nvSpPr>
        <p:spPr>
          <a:xfrm>
            <a:off x="6257148" y="116289"/>
            <a:ext cx="47870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TOIMINTA TULIPALOTILANTEESSA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7E132E2-2920-422C-A0E4-C62468E6EC15}"/>
              </a:ext>
            </a:extLst>
          </p:cNvPr>
          <p:cNvSpPr txBox="1"/>
          <p:nvPr/>
        </p:nvSpPr>
        <p:spPr>
          <a:xfrm>
            <a:off x="3008675" y="1104622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>
                <a:latin typeface="Third Rail - Demo" panose="02000000000000000000" pitchFamily="2" charset="0"/>
              </a:rPr>
              <a:t>PELASTA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B5D816FC-95D6-4BE4-AF84-44220FBDD90D}"/>
              </a:ext>
            </a:extLst>
          </p:cNvPr>
          <p:cNvSpPr txBox="1"/>
          <p:nvPr/>
        </p:nvSpPr>
        <p:spPr>
          <a:xfrm>
            <a:off x="3134807" y="1558205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>
                <a:latin typeface="Third Rail - Demo" panose="02000000000000000000" pitchFamily="2" charset="0"/>
              </a:rPr>
              <a:t>POISTU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A0AB0A19-39AF-4B92-A0E1-22B0C85236FF}"/>
              </a:ext>
            </a:extLst>
          </p:cNvPr>
          <p:cNvSpPr txBox="1"/>
          <p:nvPr/>
        </p:nvSpPr>
        <p:spPr>
          <a:xfrm>
            <a:off x="3004963" y="2038759"/>
            <a:ext cx="165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>
                <a:latin typeface="Third Rail - Demo" panose="02000000000000000000" pitchFamily="2" charset="0"/>
              </a:rPr>
              <a:t>RAJOITA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4E656864-56F0-4326-B753-4B1858D223E1}"/>
              </a:ext>
            </a:extLst>
          </p:cNvPr>
          <p:cNvSpPr txBox="1"/>
          <p:nvPr/>
        </p:nvSpPr>
        <p:spPr>
          <a:xfrm>
            <a:off x="2901568" y="2495813"/>
            <a:ext cx="1863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>
                <a:latin typeface="Third Rail - Demo" panose="02000000000000000000" pitchFamily="2" charset="0"/>
              </a:rPr>
              <a:t>SOITA 112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A4CBA770-2ACA-44EF-90EC-2F8F0B43A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6832" y="210151"/>
            <a:ext cx="791264" cy="754556"/>
          </a:xfrm>
          <a:prstGeom prst="rect">
            <a:avLst/>
          </a:prstGeom>
          <a:effectLst/>
        </p:spPr>
      </p:pic>
      <p:sp>
        <p:nvSpPr>
          <p:cNvPr id="23" name="Puhekupla: Soikea 22">
            <a:extLst>
              <a:ext uri="{FF2B5EF4-FFF2-40B4-BE49-F238E27FC236}">
                <a16:creationId xmlns:a16="http://schemas.microsoft.com/office/drawing/2014/main" id="{C823C0B5-BEFA-4F20-9F9F-5317B4D6AC48}"/>
              </a:ext>
            </a:extLst>
          </p:cNvPr>
          <p:cNvSpPr/>
          <p:nvPr/>
        </p:nvSpPr>
        <p:spPr>
          <a:xfrm flipH="1">
            <a:off x="6232913" y="2038759"/>
            <a:ext cx="4929577" cy="304277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273EBF68-8C09-4B23-9061-425FC876D4D9}"/>
              </a:ext>
            </a:extLst>
          </p:cNvPr>
          <p:cNvSpPr txBox="1">
            <a:spLocks/>
          </p:cNvSpPr>
          <p:nvPr/>
        </p:nvSpPr>
        <p:spPr>
          <a:xfrm>
            <a:off x="6789773" y="2506662"/>
            <a:ext cx="47870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fi-FI" sz="1800" dirty="0"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1800" dirty="0">
                <a:latin typeface="Arial Rounded MT Bold" panose="020F0704030504030204" pitchFamily="34" charset="0"/>
              </a:rPr>
              <a:t>OPASTA JA MENE KOKOONTUMISPAIKALLE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1800" dirty="0">
                <a:latin typeface="Arial Rounded MT Bold" panose="020F0704030504030204" pitchFamily="34" charset="0"/>
              </a:rPr>
              <a:t>Jos rappukäytävässä on savua, pysy asunnossa.</a:t>
            </a:r>
          </a:p>
        </p:txBody>
      </p:sp>
    </p:spTree>
    <p:extLst>
      <p:ext uri="{BB962C8B-B14F-4D97-AF65-F5344CB8AC3E}">
        <p14:creationId xmlns:p14="http://schemas.microsoft.com/office/powerpoint/2010/main" val="25861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2" grpId="0"/>
      <p:bldP spid="23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7D284733-30D4-40B4-996B-73D8D7067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494" y="598828"/>
            <a:ext cx="7891012" cy="1325563"/>
          </a:xfrm>
        </p:spPr>
        <p:txBody>
          <a:bodyPr>
            <a:normAutofit/>
          </a:bodyPr>
          <a:lstStyle/>
          <a:p>
            <a:pPr algn="ctr"/>
            <a:r>
              <a:rPr lang="fi-FI" sz="3600" dirty="0">
                <a:latin typeface="Arial Rounded MT Bold" panose="020F0704030504030204" pitchFamily="34" charset="0"/>
              </a:rPr>
              <a:t>TURVALLISESTI LIIKENTEESSÄ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7A1DE89-28E7-48B2-B379-404A217F5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9625" y="1924391"/>
            <a:ext cx="2952750" cy="37338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366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3A55F70-D410-4BAB-B91F-3E6663F7A8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0"/>
            <a:ext cx="54864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859" y="2600711"/>
            <a:ext cx="5560675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dirty="0"/>
              <a:t>MUISTA AINA</a:t>
            </a:r>
            <a:br>
              <a:rPr lang="fi-FI" dirty="0"/>
            </a:br>
            <a:r>
              <a:rPr lang="fi-FI" dirty="0"/>
              <a:t>LIIKENNESÄÄNNÖT</a:t>
            </a:r>
            <a:br>
              <a:rPr lang="fi-FI" dirty="0"/>
            </a:br>
            <a:r>
              <a:rPr lang="fi-FI" dirty="0"/>
              <a:t>JA NOUDATA NIITÄ 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23" name="Picture 2" descr="Kuvahaun tulos: suojatie merkki">
            <a:extLst>
              <a:ext uri="{FF2B5EF4-FFF2-40B4-BE49-F238E27FC236}">
                <a16:creationId xmlns:a16="http://schemas.microsoft.com/office/drawing/2014/main" id="{9F4F93C1-710A-4DC9-BBF2-29262601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950" y="1638469"/>
            <a:ext cx="1625024" cy="1625024"/>
          </a:xfrm>
          <a:prstGeom prst="rect">
            <a:avLst/>
          </a:prstGeom>
          <a:noFill/>
          <a:effectLst>
            <a:glow rad="3937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187BB46B-AD7C-4757-811B-DC8FCA473D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38" y="1923062"/>
            <a:ext cx="2271374" cy="227137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2F16DA6-E0BB-43E0-BFF7-ADCE342AA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81618" y="260784"/>
            <a:ext cx="556674" cy="7039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83058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3D5979C-36C6-48A4-B561-054B1BDD50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2042" y="-1"/>
            <a:ext cx="1031429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066" y="2293312"/>
            <a:ext cx="5560675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dirty="0"/>
              <a:t>PYÖRÄTIE</a:t>
            </a:r>
            <a:br>
              <a:rPr lang="fi-FI" dirty="0">
                <a:latin typeface="Third Rail - Demo" panose="02000000000000000000" pitchFamily="2" charset="0"/>
              </a:rPr>
            </a:br>
            <a:br>
              <a:rPr lang="fi-FI" sz="4000" dirty="0">
                <a:latin typeface="Third Rail - Demo" panose="02000000000000000000" pitchFamily="2" charset="0"/>
              </a:rPr>
            </a:br>
            <a:r>
              <a:rPr lang="fi-FI" sz="2700" dirty="0">
                <a:latin typeface="Arial Rounded MT Bold" panose="020F0704030504030204" pitchFamily="34" charset="0"/>
              </a:rPr>
              <a:t>Alle 12 vuotias lapsi saa ajaa jalkakäytävällä sekä pyörätiellä.</a:t>
            </a:r>
            <a:br>
              <a:rPr lang="fi-FI" sz="2700" dirty="0">
                <a:latin typeface="Arial Rounded MT Bold" panose="020F0704030504030204" pitchFamily="34" charset="0"/>
              </a:rPr>
            </a:br>
            <a:br>
              <a:rPr lang="fi-FI" sz="2700" dirty="0">
                <a:latin typeface="Arial Rounded MT Bold" panose="020F0704030504030204" pitchFamily="34" charset="0"/>
              </a:rPr>
            </a:br>
            <a:r>
              <a:rPr lang="fi-FI" sz="2700" dirty="0">
                <a:latin typeface="Arial Rounded MT Bold" panose="020F0704030504030204" pitchFamily="34" charset="0"/>
              </a:rPr>
              <a:t>Pyörätiellä ajetaan oikeassa reunassa.</a:t>
            </a:r>
            <a:br>
              <a:rPr lang="fi-FI" sz="2700" dirty="0">
                <a:latin typeface="Arial Rounded MT Bold" panose="020F0704030504030204" pitchFamily="34" charset="0"/>
              </a:rPr>
            </a:br>
            <a:br>
              <a:rPr lang="fi-FI" sz="2700" dirty="0">
                <a:latin typeface="Arial Rounded MT Bold" panose="020F0704030504030204" pitchFamily="34" charset="0"/>
              </a:rPr>
            </a:br>
            <a:r>
              <a:rPr lang="fi-FI" sz="2700" dirty="0">
                <a:latin typeface="Arial Rounded MT Bold" panose="020F0704030504030204" pitchFamily="34" charset="0"/>
              </a:rPr>
              <a:t>Jos käytössäsi ei ole pyörätietä, aja tien oikeassa reunassa erityistä varovaisuutta noudattaen.</a:t>
            </a:r>
            <a:endParaRPr lang="fi-FI" dirty="0">
              <a:latin typeface="Arial Rounded MT Bold" panose="020F0704030504030204" pitchFamily="34" charset="0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75E3437-6D35-4F7E-A279-08AA5F91CD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896" y="1438948"/>
            <a:ext cx="3980102" cy="398010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7FBD03B-710A-4B9C-BEE4-BFE75C048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81618" y="260784"/>
            <a:ext cx="556674" cy="7039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5045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4" descr="Kuva, joka sisältää kohteen teksti, näyttö, näyttökuva, elektroniikka&#10;&#10;Kuvaus luotu automaattisesti">
            <a:extLst>
              <a:ext uri="{FF2B5EF4-FFF2-40B4-BE49-F238E27FC236}">
                <a16:creationId xmlns:a16="http://schemas.microsoft.com/office/drawing/2014/main" id="{8BFCFC75-7D09-81ED-32FC-D9371224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3798840" y="-939139"/>
            <a:ext cx="4069825" cy="8498773"/>
          </a:xfrm>
          <a:prstGeom prst="rect">
            <a:avLst/>
          </a:prstGeom>
        </p:spPr>
      </p:pic>
      <p:pic>
        <p:nvPicPr>
          <p:cNvPr id="2" name="Online-media 1" title="Tulikettu - pyöräilyonnettomuus">
            <a:hlinkClick r:id="" action="ppaction://media"/>
            <a:extLst>
              <a:ext uri="{FF2B5EF4-FFF2-40B4-BE49-F238E27FC236}">
                <a16:creationId xmlns:a16="http://schemas.microsoft.com/office/drawing/2014/main" id="{45EB89C9-E4EE-DA33-AE97-43C57EF18C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94229" y="1423417"/>
            <a:ext cx="6679045" cy="37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16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7497A357-E876-4FF4-8869-B80AB4B92D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2041" y="-1"/>
            <a:ext cx="10277856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68" y="1754669"/>
            <a:ext cx="5560675" cy="257237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dirty="0"/>
              <a:t>SUOJATIE</a:t>
            </a:r>
            <a:br>
              <a:rPr lang="fi-FI" dirty="0">
                <a:latin typeface="Third Rail - Demo" panose="02000000000000000000" pitchFamily="2" charset="0"/>
              </a:rPr>
            </a:br>
            <a:br>
              <a:rPr lang="fi-FI" dirty="0">
                <a:latin typeface="Third Rail - Demo" panose="02000000000000000000" pitchFamily="2" charset="0"/>
              </a:rPr>
            </a:br>
            <a:r>
              <a:rPr lang="fi-FI" sz="2700" dirty="0">
                <a:latin typeface="Arial Rounded MT Bold" panose="020F0704030504030204" pitchFamily="34" charset="0"/>
              </a:rPr>
              <a:t>Käytä suojatietä aina, kun se on mahdollista</a:t>
            </a:r>
            <a:br>
              <a:rPr lang="fi-FI" sz="2700" dirty="0">
                <a:latin typeface="Arial Rounded MT Bold" panose="020F0704030504030204" pitchFamily="34" charset="0"/>
              </a:rPr>
            </a:br>
            <a:br>
              <a:rPr lang="fi-FI" sz="2700" dirty="0">
                <a:latin typeface="Arial Rounded MT Bold" panose="020F0704030504030204" pitchFamily="34" charset="0"/>
              </a:rPr>
            </a:br>
            <a:r>
              <a:rPr lang="fi-FI" sz="2700" dirty="0">
                <a:latin typeface="Arial Rounded MT Bold" panose="020F0704030504030204" pitchFamily="34" charset="0"/>
              </a:rPr>
              <a:t>Älä juokse suojatielle</a:t>
            </a:r>
            <a:br>
              <a:rPr lang="fi-FI" sz="2700" dirty="0">
                <a:latin typeface="Arial Rounded MT Bold" panose="020F0704030504030204" pitchFamily="34" charset="0"/>
              </a:rPr>
            </a:br>
            <a:br>
              <a:rPr lang="fi-FI" sz="2700" dirty="0">
                <a:latin typeface="Arial Rounded MT Bold" panose="020F0704030504030204" pitchFamily="34" charset="0"/>
              </a:rPr>
            </a:br>
            <a:r>
              <a:rPr lang="fi-FI" sz="2700" dirty="0">
                <a:latin typeface="Arial Rounded MT Bold" panose="020F0704030504030204" pitchFamily="34" charset="0"/>
              </a:rPr>
              <a:t>Odota että autoilija on huomannut sinut ja pysähtynyt ennen kuin ylität suojatien</a:t>
            </a:r>
            <a:endParaRPr lang="fi-FI" dirty="0">
              <a:latin typeface="Arial Rounded MT Bold" panose="020F0704030504030204" pitchFamily="34" charset="0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2050" name="Picture 2" descr="Kuvahaun tulos: suojatie merkki">
            <a:extLst>
              <a:ext uri="{FF2B5EF4-FFF2-40B4-BE49-F238E27FC236}">
                <a16:creationId xmlns:a16="http://schemas.microsoft.com/office/drawing/2014/main" id="{96477183-965E-44AC-81E9-42D5E6E7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438" y="1976758"/>
            <a:ext cx="2737992" cy="2737990"/>
          </a:xfrm>
          <a:prstGeom prst="rect">
            <a:avLst/>
          </a:prstGeom>
          <a:noFill/>
          <a:effectLst>
            <a:glow rad="3937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7386458-313E-4A85-A760-F63910CFC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81618" y="260784"/>
            <a:ext cx="556674" cy="7039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6691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87C73104-8FA1-4FF6-A386-459AFA205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55291" y="-1"/>
            <a:ext cx="1019244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301" y="338164"/>
            <a:ext cx="5560675" cy="1325563"/>
          </a:xfrm>
        </p:spPr>
        <p:txBody>
          <a:bodyPr>
            <a:normAutofit/>
          </a:bodyPr>
          <a:lstStyle/>
          <a:p>
            <a:r>
              <a:rPr lang="fi-FI" sz="4000" dirty="0"/>
              <a:t>MUISTA TARKKAAVAISUUS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58F1147B-7F33-428F-A2C4-C7451FBCFAA1}"/>
              </a:ext>
            </a:extLst>
          </p:cNvPr>
          <p:cNvSpPr txBox="1">
            <a:spLocks/>
          </p:cNvSpPr>
          <p:nvPr/>
        </p:nvSpPr>
        <p:spPr>
          <a:xfrm>
            <a:off x="6095996" y="2924455"/>
            <a:ext cx="5560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i-FI" sz="3100" dirty="0">
                <a:latin typeface="Arial Rounded MT Bold" panose="020F0704030504030204" pitchFamily="34" charset="0"/>
              </a:rPr>
              <a:t>Liikenteessä emme ole yksin.</a:t>
            </a:r>
          </a:p>
          <a:p>
            <a:pPr>
              <a:lnSpc>
                <a:spcPct val="120000"/>
              </a:lnSpc>
            </a:pPr>
            <a:r>
              <a:rPr lang="fi-FI" sz="3100" dirty="0">
                <a:latin typeface="Arial Rounded MT Bold" panose="020F0704030504030204" pitchFamily="34" charset="0"/>
              </a:rPr>
              <a:t>Keskittyminen yhteen asiaan, vie huomion muilta asioilta.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190B127-8769-497F-A72D-65A9F31B7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81618" y="260784"/>
            <a:ext cx="556674" cy="7039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58484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EEC545D-7B7E-4761-9D23-626791A832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050" y="-1"/>
            <a:ext cx="4572000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50" y="19154"/>
            <a:ext cx="8704197" cy="1325563"/>
          </a:xfrm>
        </p:spPr>
        <p:txBody>
          <a:bodyPr>
            <a:normAutofit/>
          </a:bodyPr>
          <a:lstStyle/>
          <a:p>
            <a:pPr algn="r"/>
            <a:r>
              <a:rPr lang="fi-FI" sz="4000" dirty="0"/>
              <a:t>MUISTA AINA MYÖS NÄMÄ</a:t>
            </a:r>
          </a:p>
        </p:txBody>
      </p:sp>
      <p:grpSp>
        <p:nvGrpSpPr>
          <p:cNvPr id="39" name="Ryhmä 38">
            <a:extLst>
              <a:ext uri="{FF2B5EF4-FFF2-40B4-BE49-F238E27FC236}">
                <a16:creationId xmlns:a16="http://schemas.microsoft.com/office/drawing/2014/main" id="{ABBDF001-1044-40AB-828C-E0A1B09901D6}"/>
              </a:ext>
            </a:extLst>
          </p:cNvPr>
          <p:cNvGrpSpPr/>
          <p:nvPr/>
        </p:nvGrpSpPr>
        <p:grpSpPr>
          <a:xfrm>
            <a:off x="4159089" y="1520372"/>
            <a:ext cx="2122999" cy="2122999"/>
            <a:chOff x="4149125" y="1477393"/>
            <a:chExt cx="2122999" cy="2122999"/>
          </a:xfrm>
        </p:grpSpPr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53B7DC1C-918F-4965-B256-4A228250F327}"/>
                </a:ext>
              </a:extLst>
            </p:cNvPr>
            <p:cNvSpPr/>
            <p:nvPr/>
          </p:nvSpPr>
          <p:spPr>
            <a:xfrm>
              <a:off x="4149125" y="1477393"/>
              <a:ext cx="2122999" cy="21229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A8D2DD08-4385-4024-91E2-2C067C71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5377" y="1831067"/>
              <a:ext cx="1450494" cy="1405166"/>
            </a:xfrm>
            <a:prstGeom prst="rect">
              <a:avLst/>
            </a:prstGeom>
          </p:spPr>
        </p:pic>
      </p:grpSp>
      <p:grpSp>
        <p:nvGrpSpPr>
          <p:cNvPr id="38" name="Ryhmä 37">
            <a:extLst>
              <a:ext uri="{FF2B5EF4-FFF2-40B4-BE49-F238E27FC236}">
                <a16:creationId xmlns:a16="http://schemas.microsoft.com/office/drawing/2014/main" id="{867EE233-8930-4C86-8587-B2BB35BB9A16}"/>
              </a:ext>
            </a:extLst>
          </p:cNvPr>
          <p:cNvGrpSpPr/>
          <p:nvPr/>
        </p:nvGrpSpPr>
        <p:grpSpPr>
          <a:xfrm>
            <a:off x="5484123" y="3639626"/>
            <a:ext cx="2122999" cy="2122999"/>
            <a:chOff x="4538035" y="3817143"/>
            <a:chExt cx="2122999" cy="2122999"/>
          </a:xfrm>
        </p:grpSpPr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5BD9E135-F743-4655-9FA9-E61660207EDE}"/>
                </a:ext>
              </a:extLst>
            </p:cNvPr>
            <p:cNvSpPr/>
            <p:nvPr/>
          </p:nvSpPr>
          <p:spPr>
            <a:xfrm>
              <a:off x="4538035" y="3817143"/>
              <a:ext cx="2122999" cy="21229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7" name="Kuva 26">
              <a:extLst>
                <a:ext uri="{FF2B5EF4-FFF2-40B4-BE49-F238E27FC236}">
                  <a16:creationId xmlns:a16="http://schemas.microsoft.com/office/drawing/2014/main" id="{CBDF5A89-55FB-4460-8166-56EACA977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6969" y="4384236"/>
              <a:ext cx="1558471" cy="1085735"/>
            </a:xfrm>
            <a:prstGeom prst="rect">
              <a:avLst/>
            </a:prstGeom>
          </p:spPr>
        </p:pic>
      </p:grpSp>
      <p:grpSp>
        <p:nvGrpSpPr>
          <p:cNvPr id="36" name="Ryhmä 35">
            <a:extLst>
              <a:ext uri="{FF2B5EF4-FFF2-40B4-BE49-F238E27FC236}">
                <a16:creationId xmlns:a16="http://schemas.microsoft.com/office/drawing/2014/main" id="{BDC41D09-DDF8-45FD-8B18-24C3D7C541F6}"/>
              </a:ext>
            </a:extLst>
          </p:cNvPr>
          <p:cNvGrpSpPr/>
          <p:nvPr/>
        </p:nvGrpSpPr>
        <p:grpSpPr>
          <a:xfrm>
            <a:off x="9254393" y="1552376"/>
            <a:ext cx="2122999" cy="2122999"/>
            <a:chOff x="8924231" y="1166045"/>
            <a:chExt cx="2122999" cy="2122999"/>
          </a:xfrm>
        </p:grpSpPr>
        <p:sp>
          <p:nvSpPr>
            <p:cNvPr id="31" name="Ellipsi 30">
              <a:extLst>
                <a:ext uri="{FF2B5EF4-FFF2-40B4-BE49-F238E27FC236}">
                  <a16:creationId xmlns:a16="http://schemas.microsoft.com/office/drawing/2014/main" id="{8E55C14A-6E82-4055-9909-DEF9059D917F}"/>
                </a:ext>
              </a:extLst>
            </p:cNvPr>
            <p:cNvSpPr/>
            <p:nvPr/>
          </p:nvSpPr>
          <p:spPr>
            <a:xfrm>
              <a:off x="8924231" y="1166045"/>
              <a:ext cx="2122999" cy="21229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32" name="Kuva 31">
              <a:extLst>
                <a:ext uri="{FF2B5EF4-FFF2-40B4-BE49-F238E27FC236}">
                  <a16:creationId xmlns:a16="http://schemas.microsoft.com/office/drawing/2014/main" id="{7C1008C7-1617-423E-ACEC-4E868B8FC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9957" y="1472806"/>
              <a:ext cx="751546" cy="1477568"/>
            </a:xfrm>
            <a:prstGeom prst="rect">
              <a:avLst/>
            </a:prstGeom>
          </p:spPr>
        </p:pic>
      </p:grpSp>
      <p:grpSp>
        <p:nvGrpSpPr>
          <p:cNvPr id="37" name="Ryhmä 36">
            <a:extLst>
              <a:ext uri="{FF2B5EF4-FFF2-40B4-BE49-F238E27FC236}">
                <a16:creationId xmlns:a16="http://schemas.microsoft.com/office/drawing/2014/main" id="{8B6F0C5F-3702-4C69-B4F5-E4829EBE545E}"/>
              </a:ext>
            </a:extLst>
          </p:cNvPr>
          <p:cNvGrpSpPr/>
          <p:nvPr/>
        </p:nvGrpSpPr>
        <p:grpSpPr>
          <a:xfrm>
            <a:off x="6706741" y="1511894"/>
            <a:ext cx="2122999" cy="2122999"/>
            <a:chOff x="6196964" y="1520509"/>
            <a:chExt cx="2122999" cy="2122999"/>
          </a:xfrm>
        </p:grpSpPr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A2548758-B694-41E4-9DC5-73D1B21C09C3}"/>
                </a:ext>
              </a:extLst>
            </p:cNvPr>
            <p:cNvSpPr/>
            <p:nvPr/>
          </p:nvSpPr>
          <p:spPr>
            <a:xfrm>
              <a:off x="6196964" y="1520509"/>
              <a:ext cx="2122999" cy="21229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33" name="Kuva 32">
              <a:extLst>
                <a:ext uri="{FF2B5EF4-FFF2-40B4-BE49-F238E27FC236}">
                  <a16:creationId xmlns:a16="http://schemas.microsoft.com/office/drawing/2014/main" id="{7B1C56B5-C884-43E5-A087-BC9DBBA33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3402" y="1736048"/>
              <a:ext cx="1073506" cy="1864344"/>
            </a:xfrm>
            <a:prstGeom prst="rect">
              <a:avLst/>
            </a:prstGeom>
          </p:spPr>
        </p:pic>
      </p:grpSp>
      <p:grpSp>
        <p:nvGrpSpPr>
          <p:cNvPr id="35" name="Ryhmä 34">
            <a:extLst>
              <a:ext uri="{FF2B5EF4-FFF2-40B4-BE49-F238E27FC236}">
                <a16:creationId xmlns:a16="http://schemas.microsoft.com/office/drawing/2014/main" id="{9D3ED8DA-4594-4509-865B-AA1B8CE9092F}"/>
              </a:ext>
            </a:extLst>
          </p:cNvPr>
          <p:cNvGrpSpPr/>
          <p:nvPr/>
        </p:nvGrpSpPr>
        <p:grpSpPr>
          <a:xfrm>
            <a:off x="8031775" y="3643371"/>
            <a:ext cx="2122999" cy="2122999"/>
            <a:chOff x="7691742" y="3769832"/>
            <a:chExt cx="2122999" cy="2122999"/>
          </a:xfrm>
        </p:grpSpPr>
        <p:sp>
          <p:nvSpPr>
            <p:cNvPr id="30" name="Ellipsi 29">
              <a:extLst>
                <a:ext uri="{FF2B5EF4-FFF2-40B4-BE49-F238E27FC236}">
                  <a16:creationId xmlns:a16="http://schemas.microsoft.com/office/drawing/2014/main" id="{8712AB34-A6F7-4767-B8A2-2B972803B090}"/>
                </a:ext>
              </a:extLst>
            </p:cNvPr>
            <p:cNvSpPr/>
            <p:nvPr/>
          </p:nvSpPr>
          <p:spPr>
            <a:xfrm>
              <a:off x="7691742" y="3769832"/>
              <a:ext cx="2122999" cy="21229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34" name="Kuva 33">
              <a:extLst>
                <a:ext uri="{FF2B5EF4-FFF2-40B4-BE49-F238E27FC236}">
                  <a16:creationId xmlns:a16="http://schemas.microsoft.com/office/drawing/2014/main" id="{578A8659-71E5-4006-941F-12FBFC5E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5856" y="4248688"/>
              <a:ext cx="1400746" cy="1218158"/>
            </a:xfrm>
            <a:prstGeom prst="rect">
              <a:avLst/>
            </a:prstGeom>
          </p:spPr>
        </p:pic>
      </p:grpSp>
      <p:pic>
        <p:nvPicPr>
          <p:cNvPr id="21" name="Kuva 20">
            <a:extLst>
              <a:ext uri="{FF2B5EF4-FFF2-40B4-BE49-F238E27FC236}">
                <a16:creationId xmlns:a16="http://schemas.microsoft.com/office/drawing/2014/main" id="{9895047E-FA9C-4521-8152-8F8F5EC41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81618" y="260784"/>
            <a:ext cx="556674" cy="7039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301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7F342F-61BE-4653-AD14-87B4FE2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021" y="81160"/>
            <a:ext cx="7219950" cy="1325563"/>
          </a:xfrm>
        </p:spPr>
        <p:txBody>
          <a:bodyPr/>
          <a:lstStyle/>
          <a:p>
            <a:pPr algn="ctr"/>
            <a:r>
              <a:rPr lang="fi-FI" dirty="0"/>
              <a:t>KOULUTUKSEN AIHEINA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8D212E1-B3F9-4D5F-BE50-AF8AFD6D3E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73" y="1420021"/>
            <a:ext cx="3008480" cy="4771229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59AAD1A-26DE-4CE4-9036-133ED4603B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665" y="1776649"/>
            <a:ext cx="2101569" cy="302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4BC9AEEC-072D-44D7-95E4-CB1D985109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2263">
            <a:off x="4020675" y="2024196"/>
            <a:ext cx="2092388" cy="301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2A3305D4-F47C-4393-BE22-7A1B615E4835}"/>
              </a:ext>
            </a:extLst>
          </p:cNvPr>
          <p:cNvSpPr txBox="1"/>
          <p:nvPr/>
        </p:nvSpPr>
        <p:spPr>
          <a:xfrm rot="20862263">
            <a:off x="4577612" y="2132879"/>
            <a:ext cx="38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?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A6D4E975-B9B5-41DF-BE0B-1DE1461F072B}"/>
              </a:ext>
            </a:extLst>
          </p:cNvPr>
          <p:cNvSpPr txBox="1"/>
          <p:nvPr/>
        </p:nvSpPr>
        <p:spPr>
          <a:xfrm>
            <a:off x="6384923" y="5266831"/>
            <a:ext cx="2390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Toiminta tulipalossa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5AE6FB27-9374-4254-8100-F27B468617F5}"/>
              </a:ext>
            </a:extLst>
          </p:cNvPr>
          <p:cNvSpPr txBox="1"/>
          <p:nvPr/>
        </p:nvSpPr>
        <p:spPr>
          <a:xfrm>
            <a:off x="4084934" y="5256368"/>
            <a:ext cx="2390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Puhutaan</a:t>
            </a:r>
          </a:p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turvallisuudesta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FE973D63-BE76-46DC-BB26-965AE686CE02}"/>
              </a:ext>
            </a:extLst>
          </p:cNvPr>
          <p:cNvSpPr txBox="1"/>
          <p:nvPr/>
        </p:nvSpPr>
        <p:spPr>
          <a:xfrm>
            <a:off x="8875224" y="5256368"/>
            <a:ext cx="2390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latin typeface="Arial Rounded MT Bold" panose="020F0704030504030204" pitchFamily="34" charset="0"/>
              </a:rPr>
              <a:t>Turvallisesti</a:t>
            </a:r>
            <a:br>
              <a:rPr lang="fi-FI" sz="2000" dirty="0">
                <a:latin typeface="Arial Rounded MT Bold" panose="020F0704030504030204" pitchFamily="34" charset="0"/>
              </a:rPr>
            </a:br>
            <a:r>
              <a:rPr lang="fi-FI" sz="2000" dirty="0">
                <a:latin typeface="Arial Rounded MT Bold" panose="020F0704030504030204" pitchFamily="34" charset="0"/>
              </a:rPr>
              <a:t>liikenteessä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7869175-75E4-4F72-AFBE-018F2D736D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5879">
            <a:off x="9005629" y="1982831"/>
            <a:ext cx="2101569" cy="302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4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kTok – Wikipedia">
            <a:extLst>
              <a:ext uri="{FF2B5EF4-FFF2-40B4-BE49-F238E27FC236}">
                <a16:creationId xmlns:a16="http://schemas.microsoft.com/office/drawing/2014/main" id="{A0ED65A3-D427-40B0-B7C0-5F91D476A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108" y="1230819"/>
            <a:ext cx="852875" cy="8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 – kirjaudu sisään tai rekisteröidy">
            <a:extLst>
              <a:ext uri="{FF2B5EF4-FFF2-40B4-BE49-F238E27FC236}">
                <a16:creationId xmlns:a16="http://schemas.microsoft.com/office/drawing/2014/main" id="{AC504A2C-00A6-424B-A629-B91A0FA3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733" y="2198549"/>
            <a:ext cx="852876" cy="8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Ryhmä 4">
            <a:extLst>
              <a:ext uri="{FF2B5EF4-FFF2-40B4-BE49-F238E27FC236}">
                <a16:creationId xmlns:a16="http://schemas.microsoft.com/office/drawing/2014/main" id="{FEE94C80-294D-4414-AA58-A553F6B66C55}"/>
              </a:ext>
            </a:extLst>
          </p:cNvPr>
          <p:cNvGrpSpPr/>
          <p:nvPr/>
        </p:nvGrpSpPr>
        <p:grpSpPr>
          <a:xfrm>
            <a:off x="2091404" y="3166280"/>
            <a:ext cx="852876" cy="852876"/>
            <a:chOff x="7943892" y="2319669"/>
            <a:chExt cx="2143125" cy="2143125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8607C945-EF80-47A2-9498-C26A8E6BFA77}"/>
                </a:ext>
              </a:extLst>
            </p:cNvPr>
            <p:cNvSpPr/>
            <p:nvPr/>
          </p:nvSpPr>
          <p:spPr>
            <a:xfrm>
              <a:off x="8252729" y="2520563"/>
              <a:ext cx="1598937" cy="178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030" name="Picture 6" descr="Instagram-logo - Lahden ensi- ja turvakoti ry">
              <a:extLst>
                <a:ext uri="{FF2B5EF4-FFF2-40B4-BE49-F238E27FC236}">
                  <a16:creationId xmlns:a16="http://schemas.microsoft.com/office/drawing/2014/main" id="{34FB9FD1-6C7F-4CA9-AF73-D973A6CD0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92" y="2319669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Otsikko 1">
            <a:extLst>
              <a:ext uri="{FF2B5EF4-FFF2-40B4-BE49-F238E27FC236}">
                <a16:creationId xmlns:a16="http://schemas.microsoft.com/office/drawing/2014/main" id="{7D0D1433-EA38-4C29-AA27-7D059F3390F4}"/>
              </a:ext>
            </a:extLst>
          </p:cNvPr>
          <p:cNvSpPr txBox="1">
            <a:spLocks/>
          </p:cNvSpPr>
          <p:nvPr/>
        </p:nvSpPr>
        <p:spPr>
          <a:xfrm>
            <a:off x="3031493" y="994474"/>
            <a:ext cx="77527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tiktok.com/</a:t>
            </a:r>
            <a:r>
              <a:rPr lang="fi-FI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@</a:t>
            </a:r>
            <a:r>
              <a:rPr lang="fi-FI" sz="2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4B9A8C18-1547-4681-81BC-63501C818D00}"/>
              </a:ext>
            </a:extLst>
          </p:cNvPr>
          <p:cNvSpPr txBox="1">
            <a:spLocks/>
          </p:cNvSpPr>
          <p:nvPr/>
        </p:nvSpPr>
        <p:spPr>
          <a:xfrm>
            <a:off x="3060513" y="1962205"/>
            <a:ext cx="61584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fb.com/</a:t>
            </a:r>
            <a:r>
              <a:rPr lang="fi-FI" sz="2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97839C1F-E2C8-4BB2-A205-9D0F4A01ABC6}"/>
              </a:ext>
            </a:extLst>
          </p:cNvPr>
          <p:cNvSpPr txBox="1">
            <a:spLocks/>
          </p:cNvSpPr>
          <p:nvPr/>
        </p:nvSpPr>
        <p:spPr>
          <a:xfrm>
            <a:off x="3039689" y="4853475"/>
            <a:ext cx="7979300" cy="1325563"/>
          </a:xfrm>
          <a:prstGeom prst="rect">
            <a:avLst/>
          </a:prstGeom>
          <a:solidFill>
            <a:srgbClr val="FEC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youtube.com/</a:t>
            </a:r>
            <a:r>
              <a:rPr lang="fi-FI" sz="2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17A47F49-1F6A-4A5B-A977-DC2EAA2FE8A5}"/>
              </a:ext>
            </a:extLst>
          </p:cNvPr>
          <p:cNvSpPr txBox="1">
            <a:spLocks/>
          </p:cNvSpPr>
          <p:nvPr/>
        </p:nvSpPr>
        <p:spPr>
          <a:xfrm>
            <a:off x="3062067" y="2929936"/>
            <a:ext cx="74244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instagram.com/</a:t>
            </a:r>
            <a:r>
              <a:rPr lang="fi-FI" sz="2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pirkanmaanpelastuslaitos</a:t>
            </a:r>
            <a:endParaRPr lang="fi-FI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2C4E6A00-BDC9-448D-9978-4E6F299C4581}"/>
              </a:ext>
            </a:extLst>
          </p:cNvPr>
          <p:cNvSpPr txBox="1">
            <a:spLocks/>
          </p:cNvSpPr>
          <p:nvPr/>
        </p:nvSpPr>
        <p:spPr>
          <a:xfrm>
            <a:off x="3031493" y="3897667"/>
            <a:ext cx="797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>
                <a:latin typeface="Arial Rounded MT Bold" panose="020F0704030504030204" pitchFamily="34" charset="0"/>
              </a:rPr>
              <a:t>twitter.com/</a:t>
            </a:r>
            <a:r>
              <a:rPr lang="fi-FI" sz="28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pirkanmaanpela</a:t>
            </a:r>
            <a:endParaRPr lang="fi-FI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34" name="Picture 10" descr="Tweet, twit, twits, twitter, twitter bird icon">
            <a:extLst>
              <a:ext uri="{FF2B5EF4-FFF2-40B4-BE49-F238E27FC236}">
                <a16:creationId xmlns:a16="http://schemas.microsoft.com/office/drawing/2014/main" id="{56123078-E17F-4733-AE4F-E666834F5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208" y="4139644"/>
            <a:ext cx="852875" cy="8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ouTube Square Logo Vector (.EPS) Free Download">
            <a:extLst>
              <a:ext uri="{FF2B5EF4-FFF2-40B4-BE49-F238E27FC236}">
                <a16:creationId xmlns:a16="http://schemas.microsoft.com/office/drawing/2014/main" id="{CE06DFDD-9BCE-4EF1-870E-29B426C0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404" y="5113007"/>
            <a:ext cx="852875" cy="8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118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8D212E1-B3F9-4D5F-BE50-AF8AFD6D3E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41" y="3696946"/>
            <a:ext cx="1860913" cy="295127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1D9282D-C2CF-4D94-9E3E-DDBA4A222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896955" y="-3633588"/>
            <a:ext cx="11044818" cy="10479819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14F21DF-3F29-458D-BDBA-8023378C7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6832" y="210151"/>
            <a:ext cx="791264" cy="754556"/>
          </a:xfrm>
          <a:prstGeom prst="rect">
            <a:avLst/>
          </a:prstGeom>
          <a:effectLst/>
        </p:spPr>
      </p:pic>
      <p:pic>
        <p:nvPicPr>
          <p:cNvPr id="2" name="Online-media 1" title="Tulikettu - Pelastusposse Traileri">
            <a:hlinkClick r:id="" action="ppaction://media"/>
            <a:extLst>
              <a:ext uri="{FF2B5EF4-FFF2-40B4-BE49-F238E27FC236}">
                <a16:creationId xmlns:a16="http://schemas.microsoft.com/office/drawing/2014/main" id="{8E8F3721-A7CA-180A-75DD-B904A6A319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3145971" y="1795091"/>
            <a:ext cx="6234251" cy="35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29FE92-77A5-4884-A128-DBA9FC09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LISÄMATERIAALIA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C1AC40-E0FF-445E-A4F1-EFE5CC42C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000"/>
              <a:t>112-sovellus: </a:t>
            </a:r>
          </a:p>
          <a:p>
            <a:pPr marL="457200" lvl="1" indent="0">
              <a:buNone/>
            </a:pPr>
            <a:r>
              <a:rPr lang="fi-FI" sz="1600" u="sng" dirty="0">
                <a:hlinkClick r:id="rId3" tooltip="https://www.youtube.com/watch?v=mhlbfwwclme"/>
              </a:rPr>
              <a:t>https://www.youtube.com/watch?v=mhLbfwwcLmE</a:t>
            </a:r>
            <a:r>
              <a:rPr lang="fi-FI" sz="1600" dirty="0"/>
              <a:t> </a:t>
            </a:r>
          </a:p>
          <a:p>
            <a:pPr marL="0" indent="0">
              <a:buNone/>
            </a:pPr>
            <a:r>
              <a:rPr lang="fi-FI" sz="2000" dirty="0"/>
              <a:t>Ransu pelastusvideo, kerrostalo: </a:t>
            </a:r>
          </a:p>
          <a:p>
            <a:pPr marL="457200" lvl="1" indent="0">
              <a:buNone/>
            </a:pPr>
            <a:r>
              <a:rPr lang="fi-FI" sz="1600" u="sng" dirty="0">
                <a:hlinkClick r:id="rId4" tooltip="https://www.youtube.com/watch?v=c_lunwhkitw"/>
              </a:rPr>
              <a:t>https://www.youtube.com/watch?v=C_LuNWhkITw</a:t>
            </a:r>
            <a:r>
              <a:rPr lang="fi-FI" sz="1600" dirty="0"/>
              <a:t> </a:t>
            </a:r>
          </a:p>
          <a:p>
            <a:pPr marL="0" indent="0">
              <a:buNone/>
            </a:pPr>
            <a:r>
              <a:rPr lang="fi-FI" sz="2000" dirty="0"/>
              <a:t>Ransu pelastusvideo ok-talo: </a:t>
            </a:r>
          </a:p>
          <a:p>
            <a:pPr marL="457200" lvl="1" indent="0">
              <a:buNone/>
            </a:pPr>
            <a:r>
              <a:rPr lang="fi-FI" sz="1600" u="sng" dirty="0">
                <a:hlinkClick r:id="rId5" tooltip="https://www.youtube.com/watch?v=t9ikfoxv9xy"/>
              </a:rPr>
              <a:t>https://www.youtube.com/watch?v=T9ikfoxv9xY</a:t>
            </a:r>
            <a:r>
              <a:rPr lang="fi-FI" sz="1600" dirty="0"/>
              <a:t>   </a:t>
            </a:r>
          </a:p>
        </p:txBody>
      </p:sp>
    </p:spTree>
    <p:extLst>
      <p:ext uri="{BB962C8B-B14F-4D97-AF65-F5344CB8AC3E}">
        <p14:creationId xmlns:p14="http://schemas.microsoft.com/office/powerpoint/2010/main" val="35641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9D4E43B1-EF2C-4BA9-BCE5-3069FA73D49F}"/>
              </a:ext>
            </a:extLst>
          </p:cNvPr>
          <p:cNvSpPr txBox="1"/>
          <p:nvPr/>
        </p:nvSpPr>
        <p:spPr>
          <a:xfrm>
            <a:off x="3488717" y="855080"/>
            <a:ext cx="5214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dirty="0">
                <a:latin typeface="Arial Rounded MT Bold" panose="020F0704030504030204" pitchFamily="34" charset="0"/>
              </a:rPr>
              <a:t>Puhutaan</a:t>
            </a:r>
          </a:p>
          <a:p>
            <a:pPr algn="ctr"/>
            <a:r>
              <a:rPr lang="fi-FI" sz="4000" dirty="0">
                <a:latin typeface="Arial Rounded MT Bold" panose="020F0704030504030204" pitchFamily="34" charset="0"/>
              </a:rPr>
              <a:t>turvallisuudesta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0AB7F98-7EF3-4565-A40B-FE6420F03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3939" y="2420669"/>
            <a:ext cx="3064121" cy="351557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35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6A9D9D52-ADAB-43DA-9BEC-84C9C2CCBC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8310" y="0"/>
            <a:ext cx="9801507" cy="6214408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sp>
        <p:nvSpPr>
          <p:cNvPr id="9" name="Ellipsi 8">
            <a:extLst>
              <a:ext uri="{FF2B5EF4-FFF2-40B4-BE49-F238E27FC236}">
                <a16:creationId xmlns:a16="http://schemas.microsoft.com/office/drawing/2014/main" id="{F8A0EB56-92CD-47DE-8974-F47E64BD7615}"/>
              </a:ext>
            </a:extLst>
          </p:cNvPr>
          <p:cNvSpPr/>
          <p:nvPr/>
        </p:nvSpPr>
        <p:spPr>
          <a:xfrm>
            <a:off x="8273740" y="1458131"/>
            <a:ext cx="3734356" cy="373435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C185EBA-0EEC-4E6C-9681-F7C6A73C6C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349" y="1824740"/>
            <a:ext cx="3001137" cy="300113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62B03C85-535E-401A-A22C-79665962B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0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E690F6-1932-4A1E-9E67-B7E309241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49553E2-43C6-448E-B11A-7D7E513968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762" y="3707832"/>
            <a:ext cx="1860913" cy="2951273"/>
          </a:xfrm>
          <a:prstGeom prst="rect">
            <a:avLst/>
          </a:prstGeom>
        </p:spPr>
      </p:pic>
      <p:sp>
        <p:nvSpPr>
          <p:cNvPr id="11" name="Puhekupla: Soikea 10">
            <a:extLst>
              <a:ext uri="{FF2B5EF4-FFF2-40B4-BE49-F238E27FC236}">
                <a16:creationId xmlns:a16="http://schemas.microsoft.com/office/drawing/2014/main" id="{1EA5D07B-60DB-4994-BFC5-37DBB5070F61}"/>
              </a:ext>
            </a:extLst>
          </p:cNvPr>
          <p:cNvSpPr/>
          <p:nvPr/>
        </p:nvSpPr>
        <p:spPr>
          <a:xfrm>
            <a:off x="494809" y="375295"/>
            <a:ext cx="4357396" cy="3042770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4ED82641-74FB-4D97-8DA6-250A7DE580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06" y="850900"/>
            <a:ext cx="2069355" cy="206935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F24D423-EAF3-4FC5-970B-1939AE20DF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04" y="-3658"/>
            <a:ext cx="4838700" cy="990953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B348D544-A1DF-41A3-9E52-DA4BFC38FB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9169" y="1027906"/>
            <a:ext cx="2273806" cy="364715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FA17F43E-9C40-407C-B60D-ECCD10A7C21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60367" y="1027905"/>
            <a:ext cx="2567238" cy="3647159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9B27D359-63BD-4F13-A3BE-F663038C21C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6824" y="1036686"/>
            <a:ext cx="1940780" cy="3678988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8E7DA09C-71FA-4102-8657-89E1D01110D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60366" y="3919699"/>
            <a:ext cx="2481216" cy="1901615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5F8C8C4C-0A0A-4A32-A2BE-ED0667CEE8B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76763" y="4766308"/>
            <a:ext cx="1230840" cy="1055006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71693DCC-8DAE-40DB-B403-3980B686357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68902" y="5830094"/>
            <a:ext cx="4838700" cy="1035469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D0FA42A7-FA24-492F-A340-94B0390EB9E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68902" y="4762064"/>
            <a:ext cx="1282938" cy="1068030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291CC6DD-2BBD-41A9-AFF8-3463A29C6A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DEBA197-158E-43DB-ADCA-1601B1EE94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7341083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pic>
        <p:nvPicPr>
          <p:cNvPr id="19" name="Sisällön paikkamerkki 4">
            <a:extLst>
              <a:ext uri="{FF2B5EF4-FFF2-40B4-BE49-F238E27FC236}">
                <a16:creationId xmlns:a16="http://schemas.microsoft.com/office/drawing/2014/main" id="{F8683ADC-A9B8-4D56-8435-EEFA39024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228" y="-317423"/>
            <a:ext cx="5094262" cy="6221412"/>
          </a:xfrm>
        </p:spPr>
      </p:pic>
      <p:sp>
        <p:nvSpPr>
          <p:cNvPr id="20" name="Otsikko 1">
            <a:extLst>
              <a:ext uri="{FF2B5EF4-FFF2-40B4-BE49-F238E27FC236}">
                <a16:creationId xmlns:a16="http://schemas.microsoft.com/office/drawing/2014/main" id="{12AC3682-6BB1-4618-B8FA-2ABEEBC6E971}"/>
              </a:ext>
            </a:extLst>
          </p:cNvPr>
          <p:cNvSpPr txBox="1">
            <a:spLocks/>
          </p:cNvSpPr>
          <p:nvPr/>
        </p:nvSpPr>
        <p:spPr>
          <a:xfrm>
            <a:off x="7734297" y="316571"/>
            <a:ext cx="328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Arial Rounded MT Bold" panose="020F0704030504030204" pitchFamily="34" charset="0"/>
              </a:rPr>
              <a:t>NUMEROON SOITTAMINEN</a:t>
            </a: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00F558DD-330A-4EBE-9755-4E433DCFF2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297" y="284501"/>
            <a:ext cx="1524000" cy="1524000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1FCA51AD-A30B-44FD-A970-E723740E3A32}"/>
              </a:ext>
            </a:extLst>
          </p:cNvPr>
          <p:cNvSpPr txBox="1">
            <a:spLocks/>
          </p:cNvSpPr>
          <p:nvPr/>
        </p:nvSpPr>
        <p:spPr>
          <a:xfrm>
            <a:off x="6690330" y="2125924"/>
            <a:ext cx="42656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dirty="0">
                <a:latin typeface="Arial Rounded MT Bold" panose="020F0704030504030204" pitchFamily="34" charset="0"/>
              </a:rPr>
              <a:t>Puhelu on ilmainen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dirty="0">
                <a:latin typeface="Arial Rounded MT Bold" panose="020F0704030504030204" pitchFamily="34" charset="0"/>
              </a:rPr>
              <a:t>Ei tarvitse SIM-korttia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dirty="0">
                <a:latin typeface="Arial Rounded MT Bold" panose="020F0704030504030204" pitchFamily="34" charset="0"/>
              </a:rPr>
              <a:t>Opettele kotiosoite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dirty="0">
                <a:latin typeface="Arial Rounded MT Bold" panose="020F0704030504030204" pitchFamily="34" charset="0"/>
              </a:rPr>
              <a:t>112-sovellus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D457EE9-B322-4E67-A762-EB9309BE65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BDA61E3B-074B-4B00-8A87-DAF8C51202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6219" y="0"/>
            <a:ext cx="8374939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sp>
        <p:nvSpPr>
          <p:cNvPr id="20" name="Otsikko 1">
            <a:extLst>
              <a:ext uri="{FF2B5EF4-FFF2-40B4-BE49-F238E27FC236}">
                <a16:creationId xmlns:a16="http://schemas.microsoft.com/office/drawing/2014/main" id="{12AC3682-6BB1-4618-B8FA-2ABEEBC6E971}"/>
              </a:ext>
            </a:extLst>
          </p:cNvPr>
          <p:cNvSpPr txBox="1">
            <a:spLocks/>
          </p:cNvSpPr>
          <p:nvPr/>
        </p:nvSpPr>
        <p:spPr>
          <a:xfrm>
            <a:off x="7476268" y="3678633"/>
            <a:ext cx="328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Third Rail - Demo" panose="02000000000000000000" pitchFamily="2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89C9B5-5CD2-4C04-BF1E-C7C84DB6A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26" y="3353399"/>
            <a:ext cx="4467583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i-FI" dirty="0">
                <a:latin typeface="Arial Rounded MT Bold" panose="020F0704030504030204" pitchFamily="34" charset="0"/>
              </a:rPr>
              <a:t>Numeroon soitetaan hätätilanteessa.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F498110B-BF09-44B4-8D12-A5D2FE938C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271" y="846737"/>
            <a:ext cx="1882561" cy="18825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62EE1E8-2F75-4367-9F83-58AB6A69A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7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-media 2" title="Tulikettu - puhelimen oikeaoppinen lataaminen">
            <a:hlinkClick r:id="" action="ppaction://media"/>
            <a:extLst>
              <a:ext uri="{FF2B5EF4-FFF2-40B4-BE49-F238E27FC236}">
                <a16:creationId xmlns:a16="http://schemas.microsoft.com/office/drawing/2014/main" id="{7AA9B9ED-CAB7-B707-0407-5DE2652B33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688" y="241359"/>
            <a:ext cx="11283684" cy="63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3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21266B4-4642-49E2-B01F-6B770E3E7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05" y="0"/>
            <a:ext cx="7981950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978BFC2-9600-4C2E-BF8E-913A4BA1724A}"/>
              </a:ext>
            </a:extLst>
          </p:cNvPr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99D547-B180-4CC7-9782-FE24C47B5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578" y="6270999"/>
            <a:ext cx="2128837" cy="500768"/>
          </a:xfrm>
          <a:prstGeom prst="rect">
            <a:avLst/>
          </a:prstGeom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CCB8E10B-5B35-4C27-9403-2CB7AA78A778}"/>
              </a:ext>
            </a:extLst>
          </p:cNvPr>
          <p:cNvSpPr txBox="1">
            <a:spLocks/>
          </p:cNvSpPr>
          <p:nvPr/>
        </p:nvSpPr>
        <p:spPr>
          <a:xfrm>
            <a:off x="6450313" y="148126"/>
            <a:ext cx="43300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dirty="0">
                <a:latin typeface="Arial Rounded MT Bold" panose="020F0704030504030204" pitchFamily="34" charset="0"/>
              </a:rPr>
              <a:t>PALOVAROITIN</a:t>
            </a:r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07BC3917-CBE4-49E2-BB49-D2BAE364CD11}"/>
              </a:ext>
            </a:extLst>
          </p:cNvPr>
          <p:cNvSpPr txBox="1">
            <a:spLocks/>
          </p:cNvSpPr>
          <p:nvPr/>
        </p:nvSpPr>
        <p:spPr>
          <a:xfrm>
            <a:off x="6604633" y="2420429"/>
            <a:ext cx="59873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dirty="0">
                <a:latin typeface="Arial Rounded MT Bold" panose="020F0704030504030204" pitchFamily="34" charset="0"/>
              </a:rPr>
              <a:t>Varoittaa tulipalosta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dirty="0">
                <a:latin typeface="Arial Rounded MT Bold" panose="020F0704030504030204" pitchFamily="34" charset="0"/>
              </a:rPr>
              <a:t>Toiminta on välillä testattava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dirty="0">
                <a:latin typeface="Arial Rounded MT Bold" panose="020F0704030504030204" pitchFamily="34" charset="0"/>
              </a:rPr>
              <a:t>Osa palovaroittimista on paristokäyttöisiä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CB8D59B-4FA3-48EC-8245-493DFEA2F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53800" y="214010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79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631C8E1CCD0324D98F84BDB62B22A2B" ma:contentTypeVersion="10" ma:contentTypeDescription="Luo uusi asiakirja." ma:contentTypeScope="" ma:versionID="726018811eeb9ce4feeb687bb6e04baa">
  <xsd:schema xmlns:xsd="http://www.w3.org/2001/XMLSchema" xmlns:xs="http://www.w3.org/2001/XMLSchema" xmlns:p="http://schemas.microsoft.com/office/2006/metadata/properties" xmlns:ns1="http://schemas.microsoft.com/sharepoint/v3" xmlns:ns2="31879817-4028-4541-b03c-71d8ae3aaf5f" xmlns:ns3="20df6aa9-a28e-4e48-a913-4c846e940d5e" targetNamespace="http://schemas.microsoft.com/office/2006/metadata/properties" ma:root="true" ma:fieldsID="04680f2eacf85feef961d6a5d5911fb2" ns1:_="" ns2:_="" ns3:_="">
    <xsd:import namespace="http://schemas.microsoft.com/sharepoint/v3"/>
    <xsd:import namespace="31879817-4028-4541-b03c-71d8ae3aaf5f"/>
    <xsd:import namespace="20df6aa9-a28e-4e48-a913-4c846e940d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79817-4028-4541-b03c-71d8ae3aa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16d585da-1e51-4695-83ee-0db74bf77a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df6aa9-a28e-4e48-a913-4c846e940d5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c17a7fe-e84d-4340-be4a-042b935fa788}" ma:internalName="TaxCatchAll" ma:showField="CatchAllData" ma:web="20df6aa9-a28e-4e48-a913-4c846e940d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1879817-4028-4541-b03c-71d8ae3aaf5f">
      <Terms xmlns="http://schemas.microsoft.com/office/infopath/2007/PartnerControls"/>
    </lcf76f155ced4ddcb4097134ff3c332f>
    <TaxCatchAll xmlns="20df6aa9-a28e-4e48-a913-4c846e940d5e" xsi:nil="true"/>
  </documentManagement>
</p:properties>
</file>

<file path=customXml/itemProps1.xml><?xml version="1.0" encoding="utf-8"?>
<ds:datastoreItem xmlns:ds="http://schemas.openxmlformats.org/officeDocument/2006/customXml" ds:itemID="{B2097F08-771E-45ED-B05E-5AE5A38993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300951-85AC-4AFE-BB6D-5C1F8D23E9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879817-4028-4541-b03c-71d8ae3aaf5f"/>
    <ds:schemaRef ds:uri="20df6aa9-a28e-4e48-a913-4c846e940d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0A330D-384A-4FAD-93B0-D438C5E06554}">
  <ds:schemaRefs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terms/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20df6aa9-a28e-4e48-a913-4c846e940d5e"/>
    <ds:schemaRef ds:uri="31879817-4028-4541-b03c-71d8ae3aaf5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1310</Words>
  <Application>Microsoft Office PowerPoint</Application>
  <PresentationFormat>Widescreen</PresentationFormat>
  <Paragraphs>164</Paragraphs>
  <Slides>22</Slides>
  <Notes>22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Office-teema</vt:lpstr>
      <vt:lpstr>PowerPoint Presentation</vt:lpstr>
      <vt:lpstr>KOULUTUKSEN AIHEINA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TOIMINTA TULIPALOSSA</vt:lpstr>
      <vt:lpstr>PowerPoint Presentation</vt:lpstr>
      <vt:lpstr>PowerPoint Presentation</vt:lpstr>
      <vt:lpstr>TURVALLISESTI LIIKENTEESSÄ</vt:lpstr>
      <vt:lpstr>MUISTA AINA LIIKENNESÄÄNNÖT JA NOUDATA NIITÄ </vt:lpstr>
      <vt:lpstr>PYÖRÄTIE  Alle 12 vuotias lapsi saa ajaa jalkakäytävällä sekä pyörätiellä.  Pyörätiellä ajetaan oikeassa reunassa.  Jos käytössäsi ei ole pyörätietä, aja tien oikeassa reunassa erityistä varovaisuutta noudattaen.</vt:lpstr>
      <vt:lpstr>PowerPoint Presentation</vt:lpstr>
      <vt:lpstr>SUOJATIE  Käytä suojatietä aina, kun se on mahdollista  Älä juokse suojatielle  Odota että autoilija on huomannut sinut ja pysähtynyt ennen kuin ylität suojatien</vt:lpstr>
      <vt:lpstr>MUISTA TARKKAAVAISUUS</vt:lpstr>
      <vt:lpstr>MUISTA AINA MYÖS NÄMÄ</vt:lpstr>
      <vt:lpstr>PowerPoint Presentation</vt:lpstr>
      <vt:lpstr>PowerPoint Presentation</vt:lpstr>
      <vt:lpstr>LISÄMATERIAALIA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Janne L</dc:creator>
  <cp:lastModifiedBy>Mustila Liisa</cp:lastModifiedBy>
  <cp:revision>133</cp:revision>
  <dcterms:created xsi:type="dcterms:W3CDTF">2020-02-10T04:58:16Z</dcterms:created>
  <dcterms:modified xsi:type="dcterms:W3CDTF">2023-02-07T10:20:23Z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0x010100C631C8E1CCD0324D98F84BDB62B22A2B</vt:lpwstr>
  </property>
</Properties>
</file>