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83" r:id="rId3"/>
    <p:sldId id="282" r:id="rId4"/>
    <p:sldId id="284" r:id="rId5"/>
    <p:sldId id="384" r:id="rId6"/>
    <p:sldId id="285" r:id="rId7"/>
    <p:sldId id="385" r:id="rId8"/>
    <p:sldId id="391" r:id="rId9"/>
    <p:sldId id="390" r:id="rId10"/>
    <p:sldId id="296" r:id="rId11"/>
    <p:sldId id="393" r:id="rId12"/>
    <p:sldId id="394" r:id="rId13"/>
    <p:sldId id="291" r:id="rId14"/>
    <p:sldId id="295" r:id="rId15"/>
    <p:sldId id="304" r:id="rId16"/>
    <p:sldId id="305" r:id="rId17"/>
    <p:sldId id="261" r:id="rId18"/>
    <p:sldId id="271" r:id="rId19"/>
    <p:sldId id="269" r:id="rId20"/>
    <p:sldId id="379" r:id="rId21"/>
    <p:sldId id="300" r:id="rId22"/>
    <p:sldId id="378" r:id="rId2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244" autoAdjust="0"/>
  </p:normalViewPr>
  <p:slideViewPr>
    <p:cSldViewPr snapToGrid="0">
      <p:cViewPr varScale="1">
        <p:scale>
          <a:sx n="83" d="100"/>
          <a:sy n="83" d="100"/>
        </p:scale>
        <p:origin x="31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842B19-89DC-40CE-BD09-3FAD66F413CF}" type="datetimeFigureOut">
              <a:rPr lang="fi-FI" smtClean="0"/>
              <a:t>20.3.2023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1134E-DECC-4F45-892E-9D0C47B60F47}" type="slidenum">
              <a:rPr lang="fi-FI" smtClean="0"/>
              <a:t>‹#›</a:t>
            </a:fld>
            <a:endParaRPr lang="fi-FI"/>
          </a:p>
        </p:txBody>
      </p:sp>
    </p:spTree>
    <p:extLst>
      <p:ext uri="{BB962C8B-B14F-4D97-AF65-F5344CB8AC3E}">
        <p14:creationId xmlns:p14="http://schemas.microsoft.com/office/powerpoint/2010/main" val="2728966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TEH2axllBxw"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pek.fi/turvallisuus/paloturvallisuu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pek.fi/turvallisuus/paloturvallisuus/palovaroiti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spek.fi/turvallisuus/paloturvallisuus/poistumistiet/"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vD43n6EaEx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EZjSv_3cMLA"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WixIH_5tAI8"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gX3R6Te5HyA"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pelastusopisto.fi/koulutus/tutkinnot/pelastajatutkinto/"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iikenneturva.fi/liikenteessa/jalankulkijat-liikenteessa/#2c602e58"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lvk.fi/document/87334/B2F3A31ABCBA0DBA83F91BF541B7BACA573686B625A1C295BA052C4773A1E3C5" TargetMode="External"/><Relationship Id="rId4" Type="http://schemas.openxmlformats.org/officeDocument/2006/relationships/hyperlink" Target="https://www.liikenneturva.fi/liikenteessa/pyoraily/#2c602e58"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I1KmlVYRUhA&amp;t=89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i="0" dirty="0"/>
          </a:p>
          <a:p>
            <a:r>
              <a:rPr lang="fi-FI" b="1" dirty="0">
                <a:highlight>
                  <a:srgbClr val="FFFF00"/>
                </a:highlight>
              </a:rPr>
              <a:t>Esityksen valmistelu ja materiaali</a:t>
            </a:r>
          </a:p>
          <a:p>
            <a:r>
              <a:rPr lang="fi-FI" dirty="0">
                <a:highlight>
                  <a:srgbClr val="FFFF00"/>
                </a:highlight>
              </a:rPr>
              <a:t>Käytetään ensisijaisesti koulun omaa av-tekniikkaa.: Opettaja valmistelee luentotilan(av-tekniikka </a:t>
            </a:r>
            <a:r>
              <a:rPr lang="fi-FI" dirty="0"/>
              <a:t>+ esitys):</a:t>
            </a:r>
          </a:p>
          <a:p>
            <a:r>
              <a:rPr lang="fi-FI" dirty="0">
                <a:solidFill>
                  <a:srgbClr val="FF0000"/>
                </a:solidFill>
                <a:highlight>
                  <a:srgbClr val="00FFFF"/>
                </a:highlight>
              </a:rPr>
              <a:t>https://pelastustoimi.fi/pirkanmaa/palvelut/turvallisuuskoulutus/tulikettu......kasin materiaali….............</a:t>
            </a:r>
          </a:p>
          <a:p>
            <a:r>
              <a:rPr lang="fi-FI" dirty="0"/>
              <a:t>Varavaihtoehtona oma läppäri ja </a:t>
            </a:r>
            <a:r>
              <a:rPr lang="fi-FI" dirty="0" err="1"/>
              <a:t>usb</a:t>
            </a:r>
            <a:r>
              <a:rPr lang="fi-FI" dirty="0"/>
              <a:t>-tikku</a:t>
            </a:r>
          </a:p>
          <a:p>
            <a:endParaRPr lang="fi-FI" dirty="0"/>
          </a:p>
          <a:p>
            <a:r>
              <a:rPr lang="fi-FI" dirty="0"/>
              <a:t>Diaesityksen tulee näkyä kahdella näytöllä: tietokoneella ja heijastettuna videotykillä </a:t>
            </a:r>
            <a:r>
              <a:rPr lang="fi-FI" dirty="0">
                <a:solidFill>
                  <a:schemeClr val="bg1"/>
                </a:solidFill>
              </a:rPr>
              <a:t>valkokankaalle</a:t>
            </a:r>
            <a:r>
              <a:rPr lang="fi-FI" dirty="0"/>
              <a:t>. Valkokankaan esityksessä näkyy vain diat.</a:t>
            </a:r>
          </a:p>
          <a:p>
            <a:r>
              <a:rPr lang="fi-FI" dirty="0"/>
              <a:t>”Muistiinpanot” tulee näkyä vain kouluttajan tietokoneen näytöllä.</a:t>
            </a:r>
          </a:p>
          <a:p>
            <a:r>
              <a:rPr lang="fi-FI" dirty="0"/>
              <a:t>Ennen luentoa kannattaa kokeilla, että esittäjänäkymä(esitys muistiinpanoilla) näkyy tietokoneen näytössä (luokan opettaja voi testata esityksen ennen luentoa).</a:t>
            </a:r>
          </a:p>
          <a:p>
            <a:endParaRPr lang="fi-FI" dirty="0"/>
          </a:p>
          <a:p>
            <a:r>
              <a:rPr lang="fi-FI" dirty="0"/>
              <a:t>Esitys sisältää videoita, joten myös videoiden käyttö ja toimivuus kannattaa kokeilla etukäteen.</a:t>
            </a:r>
          </a:p>
          <a:p>
            <a:endParaRPr lang="fi-FI" dirty="0"/>
          </a:p>
          <a:p>
            <a:r>
              <a:rPr lang="fi-FI" dirty="0"/>
              <a:t>Jokaisen videon kesto on merkitty muistiinpanoihin samaiselle sivulle. Videoiden kokonaisaika yhteensä </a:t>
            </a:r>
            <a:r>
              <a:rPr lang="fi-FI" b="1" dirty="0"/>
              <a:t>n. 10min.</a:t>
            </a:r>
          </a:p>
          <a:p>
            <a:endParaRPr lang="fi-FI" b="1" dirty="0"/>
          </a:p>
          <a:p>
            <a:r>
              <a:rPr lang="fi-FI" b="1" dirty="0"/>
              <a:t>Kouluttaja päättää, mitä aihealuetta korostetaan enemmän tai mikä asia jää vähemmälle huomiolle!</a:t>
            </a:r>
          </a:p>
          <a:p>
            <a:endParaRPr lang="fi-FI" b="1" dirty="0"/>
          </a:p>
          <a:p>
            <a:r>
              <a:rPr lang="fi-FI" b="1" u="sng" dirty="0"/>
              <a:t>Tutustu materiaaliin etukäteen. Testaa videot ja niiden käyttö.</a:t>
            </a:r>
            <a:endParaRPr lang="fi-FI" b="1" dirty="0"/>
          </a:p>
          <a:p>
            <a:r>
              <a:rPr lang="fi-FI" b="1" dirty="0"/>
              <a:t>Aloitus:</a:t>
            </a:r>
          </a:p>
          <a:p>
            <a:r>
              <a:rPr lang="fi-FI" dirty="0"/>
              <a:t>Lyhyt esittely(Kouluttaja/asema/tehtävä). </a:t>
            </a:r>
          </a:p>
          <a:p>
            <a:r>
              <a:rPr lang="fi-FI" dirty="0"/>
              <a:t>Kerrotaan luennon tarkoitus ja tavoite</a:t>
            </a:r>
            <a:r>
              <a:rPr lang="fi-FI" i="1" dirty="0"/>
              <a:t>: </a:t>
            </a:r>
          </a:p>
          <a:p>
            <a:r>
              <a:rPr lang="fi-FI" i="1" dirty="0"/>
              <a:t>1.Nuoret tiedostavat oman toiminnan merkityksen</a:t>
            </a:r>
          </a:p>
          <a:p>
            <a:r>
              <a:rPr lang="fi-FI" i="1" dirty="0"/>
              <a:t>2.Toimintamallit erilaisiin hätätilanteisiin</a:t>
            </a:r>
          </a:p>
          <a:p>
            <a:endParaRPr lang="fi-FI" b="1" dirty="0"/>
          </a:p>
          <a:p>
            <a:endParaRPr lang="fi-FI" dirty="0"/>
          </a:p>
          <a:p>
            <a:r>
              <a:rPr lang="fi-FI" dirty="0"/>
              <a:t> </a:t>
            </a:r>
          </a:p>
          <a:p>
            <a:endParaRPr lang="fi-FI" dirty="0"/>
          </a:p>
          <a:p>
            <a:endParaRPr lang="fi-FI" dirty="0"/>
          </a:p>
        </p:txBody>
      </p:sp>
      <p:sp>
        <p:nvSpPr>
          <p:cNvPr id="4" name="Dian numeron paikkamerkki 3"/>
          <p:cNvSpPr>
            <a:spLocks noGrp="1"/>
          </p:cNvSpPr>
          <p:nvPr>
            <p:ph type="sldNum" sz="quarter" idx="5"/>
          </p:nvPr>
        </p:nvSpPr>
        <p:spPr/>
        <p:txBody>
          <a:bodyPr/>
          <a:lstStyle/>
          <a:p>
            <a:fld id="{4D089A14-2351-404B-A31D-56BEC861B9A2}" type="slidenum">
              <a:rPr lang="fi-FI" smtClean="0"/>
              <a:t>1</a:t>
            </a:fld>
            <a:endParaRPr lang="fi-FI"/>
          </a:p>
        </p:txBody>
      </p:sp>
    </p:spTree>
    <p:extLst>
      <p:ext uri="{BB962C8B-B14F-4D97-AF65-F5344CB8AC3E}">
        <p14:creationId xmlns:p14="http://schemas.microsoft.com/office/powerpoint/2010/main" val="2951504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cs typeface="Calibri"/>
              </a:rPr>
              <a:t>Video: </a:t>
            </a:r>
            <a:r>
              <a:rPr lang="en-US" dirty="0" err="1">
                <a:cs typeface="Calibri"/>
              </a:rPr>
              <a:t>peruselvytys</a:t>
            </a:r>
            <a:r>
              <a:rPr lang="en-US" dirty="0">
                <a:cs typeface="Calibri"/>
              </a:rPr>
              <a:t> ja </a:t>
            </a:r>
            <a:r>
              <a:rPr lang="en-US" dirty="0" err="1">
                <a:cs typeface="Calibri"/>
              </a:rPr>
              <a:t>sydäniskuri</a:t>
            </a:r>
            <a:r>
              <a:rPr lang="en-US" dirty="0">
                <a:cs typeface="Calibri"/>
              </a:rPr>
              <a:t>, </a:t>
            </a:r>
            <a:r>
              <a:rPr lang="en-US" dirty="0" err="1">
                <a:cs typeface="Calibri"/>
              </a:rPr>
              <a:t>kesto</a:t>
            </a:r>
            <a:r>
              <a:rPr lang="en-US" dirty="0">
                <a:cs typeface="Calibri"/>
              </a:rPr>
              <a:t> 3:20. </a:t>
            </a:r>
            <a:r>
              <a:rPr lang="en-US" b="1" dirty="0" err="1">
                <a:cs typeface="Calibri"/>
              </a:rPr>
              <a:t>Videon</a:t>
            </a:r>
            <a:r>
              <a:rPr lang="en-US" b="1" dirty="0">
                <a:cs typeface="Calibri"/>
              </a:rPr>
              <a:t> </a:t>
            </a:r>
            <a:r>
              <a:rPr lang="en-US" b="1" dirty="0" err="1">
                <a:cs typeface="Calibri"/>
              </a:rPr>
              <a:t>jälkeen</a:t>
            </a:r>
            <a:r>
              <a:rPr lang="en-US" b="1" dirty="0">
                <a:cs typeface="Calibri"/>
              </a:rPr>
              <a:t> </a:t>
            </a:r>
            <a:r>
              <a:rPr lang="en-US" b="1" dirty="0" err="1">
                <a:cs typeface="Calibri"/>
              </a:rPr>
              <a:t>pääset</a:t>
            </a:r>
            <a:r>
              <a:rPr lang="en-US" b="1" dirty="0">
                <a:cs typeface="Calibri"/>
              </a:rPr>
              <a:t> pois </a:t>
            </a:r>
            <a:r>
              <a:rPr lang="en-US" b="1" dirty="0" err="1">
                <a:cs typeface="Calibri"/>
              </a:rPr>
              <a:t>Youtube-ikkunasta</a:t>
            </a:r>
            <a:r>
              <a:rPr lang="en-US" b="1" dirty="0">
                <a:cs typeface="Calibri"/>
              </a:rPr>
              <a:t> </a:t>
            </a:r>
            <a:r>
              <a:rPr lang="en-US" b="1" dirty="0" err="1">
                <a:cs typeface="Calibri"/>
              </a:rPr>
              <a:t>siirtymällä</a:t>
            </a:r>
            <a:r>
              <a:rPr lang="en-US" b="1" dirty="0">
                <a:cs typeface="Calibri"/>
              </a:rPr>
              <a:t> </a:t>
            </a:r>
            <a:r>
              <a:rPr lang="en-US" b="1" dirty="0" err="1">
                <a:cs typeface="Calibri"/>
              </a:rPr>
              <a:t>seuraavaan</a:t>
            </a:r>
            <a:r>
              <a:rPr lang="en-US" b="1" dirty="0">
                <a:cs typeface="Calibri"/>
              </a:rPr>
              <a:t> </a:t>
            </a:r>
            <a:r>
              <a:rPr lang="en-US" b="1" dirty="0" err="1">
                <a:cs typeface="Calibri"/>
              </a:rPr>
              <a:t>diaan</a:t>
            </a:r>
            <a:r>
              <a:rPr lang="en-US" b="1" dirty="0">
                <a:cs typeface="Calibri"/>
              </a:rPr>
              <a:t> </a:t>
            </a:r>
            <a:r>
              <a:rPr lang="en-US" b="1" dirty="0" err="1">
                <a:cs typeface="Calibri"/>
              </a:rPr>
              <a:t>klikkaamalla</a:t>
            </a:r>
            <a:r>
              <a:rPr lang="en-US" b="1" dirty="0">
                <a:cs typeface="Calibri"/>
              </a:rPr>
              <a:t> </a:t>
            </a:r>
            <a:r>
              <a:rPr lang="en-US" b="1" dirty="0" err="1">
                <a:cs typeface="Calibri"/>
              </a:rPr>
              <a:t>hiirellä</a:t>
            </a:r>
            <a:r>
              <a:rPr lang="en-US" b="1" dirty="0">
                <a:cs typeface="Calibri"/>
              </a:rPr>
              <a:t> </a:t>
            </a:r>
            <a:r>
              <a:rPr lang="en-US" b="1" dirty="0" err="1">
                <a:cs typeface="Calibri"/>
              </a:rPr>
              <a:t>diashown</a:t>
            </a:r>
            <a:r>
              <a:rPr lang="en-US" b="1" dirty="0">
                <a:cs typeface="Calibri"/>
              </a:rPr>
              <a:t> </a:t>
            </a:r>
            <a:r>
              <a:rPr lang="en-US" b="1" dirty="0" err="1">
                <a:cs typeface="Calibri"/>
              </a:rPr>
              <a:t>vasemman</a:t>
            </a:r>
            <a:r>
              <a:rPr lang="en-US" b="1" dirty="0">
                <a:cs typeface="Calibri"/>
              </a:rPr>
              <a:t> </a:t>
            </a:r>
            <a:r>
              <a:rPr lang="en-US" b="1" dirty="0" err="1">
                <a:cs typeface="Calibri"/>
              </a:rPr>
              <a:t>alalaidan</a:t>
            </a:r>
            <a:r>
              <a:rPr lang="en-US" b="1" dirty="0">
                <a:cs typeface="Calibri"/>
              </a:rPr>
              <a:t> </a:t>
            </a:r>
            <a:r>
              <a:rPr lang="en-US" b="1" dirty="0" err="1">
                <a:cs typeface="Calibri"/>
              </a:rPr>
              <a:t>nuolinäppäintä</a:t>
            </a:r>
            <a:r>
              <a:rPr lang="en-US" b="1" dirty="0">
                <a:cs typeface="Calibri"/>
              </a:rPr>
              <a:t>. </a:t>
            </a:r>
            <a:r>
              <a:rPr lang="en-US" b="1" dirty="0"/>
              <a:t>Jos video </a:t>
            </a:r>
            <a:r>
              <a:rPr lang="en-US" b="1" dirty="0" err="1"/>
              <a:t>ei</a:t>
            </a:r>
            <a:r>
              <a:rPr lang="en-US" b="1" dirty="0"/>
              <a:t> </a:t>
            </a:r>
            <a:r>
              <a:rPr lang="en-US" b="1" dirty="0" err="1"/>
              <a:t>toimi</a:t>
            </a:r>
            <a:r>
              <a:rPr lang="en-US" b="1" dirty="0"/>
              <a:t> </a:t>
            </a:r>
            <a:r>
              <a:rPr lang="en-US" b="1" dirty="0" err="1"/>
              <a:t>diaesityksessä</a:t>
            </a:r>
            <a:r>
              <a:rPr lang="en-US" b="1" dirty="0"/>
              <a:t>, </a:t>
            </a:r>
            <a:r>
              <a:rPr lang="en-US" b="1" dirty="0" err="1"/>
              <a:t>klikkaa</a:t>
            </a:r>
            <a:r>
              <a:rPr lang="en-US" b="1" dirty="0"/>
              <a:t> YouTube-</a:t>
            </a:r>
            <a:r>
              <a:rPr lang="en-US" b="1" dirty="0" err="1"/>
              <a:t>linkkiä</a:t>
            </a:r>
            <a:r>
              <a:rPr lang="en-US" b="1" dirty="0"/>
              <a:t>: </a:t>
            </a:r>
            <a:r>
              <a:rPr lang="fi-FI" dirty="0">
                <a:hlinkClick r:id="rId3"/>
              </a:rPr>
              <a:t>Tulikettu - Hätäensiapu - YouTube</a:t>
            </a:r>
            <a:endParaRPr lang="en-US" b="1" dirty="0">
              <a:cs typeface="Calibri"/>
            </a:endParaRPr>
          </a:p>
        </p:txBody>
      </p:sp>
      <p:sp>
        <p:nvSpPr>
          <p:cNvPr id="4" name="Dian numeron paikkamerkki 3"/>
          <p:cNvSpPr>
            <a:spLocks noGrp="1"/>
          </p:cNvSpPr>
          <p:nvPr>
            <p:ph type="sldNum" sz="quarter" idx="5"/>
          </p:nvPr>
        </p:nvSpPr>
        <p:spPr/>
        <p:txBody>
          <a:bodyPr/>
          <a:lstStyle/>
          <a:p>
            <a:fld id="{8801134E-DECC-4F45-892E-9D0C47B60F47}" type="slidenum">
              <a:rPr lang="fi-FI" smtClean="0"/>
              <a:t>10</a:t>
            </a:fld>
            <a:endParaRPr lang="fi-FI"/>
          </a:p>
        </p:txBody>
      </p:sp>
    </p:spTree>
    <p:extLst>
      <p:ext uri="{BB962C8B-B14F-4D97-AF65-F5344CB8AC3E}">
        <p14:creationId xmlns:p14="http://schemas.microsoft.com/office/powerpoint/2010/main" val="4085471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Calibri"/>
              <a:buNone/>
            </a:pPr>
            <a:r>
              <a:rPr lang="fi-FI" sz="1200" b="1" noProof="0" dirty="0"/>
              <a:t>Joka vuosi Suomessa syttyy lähes 12 000 tulipaloa</a:t>
            </a:r>
            <a:endParaRPr lang="fi-FI" sz="1200" noProof="0" dirty="0"/>
          </a:p>
          <a:p>
            <a:pPr marL="0" lvl="0" indent="0" algn="l" rtl="0">
              <a:lnSpc>
                <a:spcPct val="100000"/>
              </a:lnSpc>
              <a:spcBef>
                <a:spcPts val="0"/>
              </a:spcBef>
              <a:spcAft>
                <a:spcPts val="0"/>
              </a:spcAft>
              <a:buClr>
                <a:schemeClr val="dk1"/>
              </a:buClr>
              <a:buSzPts val="1400"/>
              <a:buFont typeface="Calibri"/>
              <a:buNone/>
            </a:pPr>
            <a:endParaRPr lang="fi-FI" sz="1200" noProof="0" dirty="0"/>
          </a:p>
          <a:p>
            <a:pPr marL="0" lvl="0" indent="0" algn="l" rtl="0">
              <a:lnSpc>
                <a:spcPct val="100000"/>
              </a:lnSpc>
              <a:spcBef>
                <a:spcPts val="0"/>
              </a:spcBef>
              <a:spcAft>
                <a:spcPts val="0"/>
              </a:spcAft>
              <a:buClr>
                <a:schemeClr val="dk1"/>
              </a:buClr>
              <a:buSzPts val="1400"/>
              <a:buFont typeface="Calibri"/>
              <a:buNone/>
            </a:pPr>
            <a:r>
              <a:rPr lang="fi-FI" sz="1200" noProof="0" dirty="0"/>
              <a:t>Tulipalot ovat valitettavan yleisiä. Suuri osa tulipaloista tapahtuu kotona. </a:t>
            </a:r>
          </a:p>
          <a:p>
            <a:pPr marL="0" lvl="0" indent="0" algn="l" rtl="0">
              <a:lnSpc>
                <a:spcPct val="100000"/>
              </a:lnSpc>
              <a:spcBef>
                <a:spcPts val="0"/>
              </a:spcBef>
              <a:spcAft>
                <a:spcPts val="0"/>
              </a:spcAft>
              <a:buClr>
                <a:schemeClr val="dk1"/>
              </a:buClr>
              <a:buSzPts val="1400"/>
              <a:buFont typeface="Calibri"/>
              <a:buNone/>
            </a:pPr>
            <a:r>
              <a:rPr lang="fi-FI" sz="1200" noProof="0" dirty="0"/>
              <a:t>Monet näistä onnettomuuksista oltaisiin voitu välttää pienillä toimintatapojen muutoksilla: huolellisuudella ja tarkkaavaisuudella sekä seuraamalla ohjeita ja sääntöjä. Suomessa kuolee vuosittain asuntopaloissa pitkän ajan keskiarvolla noin 60-80 henkilöä. Määrä on enemmän kuin Länsi-Euroopassa keskimäärin.</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endParaRPr lang="fi-FI" sz="1200" noProof="0" dirty="0"/>
          </a:p>
          <a:p>
            <a:pPr marL="0" lvl="0" indent="0" algn="l" rtl="0">
              <a:lnSpc>
                <a:spcPct val="100000"/>
              </a:lnSpc>
              <a:spcBef>
                <a:spcPts val="0"/>
              </a:spcBef>
              <a:spcAft>
                <a:spcPts val="0"/>
              </a:spcAft>
              <a:buClr>
                <a:schemeClr val="dk1"/>
              </a:buClr>
              <a:buSzPts val="1400"/>
              <a:buFont typeface="Calibri"/>
              <a:buNone/>
            </a:pPr>
            <a:r>
              <a:rPr lang="fi-FI" sz="1200" noProof="0" dirty="0"/>
              <a:t>Ruuanlaittoon liittyviä tulipaloja on noin kolme kertaa päivässä eli noin tuhat vuodessa. </a:t>
            </a:r>
          </a:p>
          <a:p>
            <a:pPr marL="0" lvl="0" indent="0" algn="l" rtl="0">
              <a:lnSpc>
                <a:spcPct val="100000"/>
              </a:lnSpc>
              <a:spcBef>
                <a:spcPts val="0"/>
              </a:spcBef>
              <a:spcAft>
                <a:spcPts val="0"/>
              </a:spcAft>
              <a:buClr>
                <a:schemeClr val="dk1"/>
              </a:buClr>
              <a:buSzPts val="1400"/>
              <a:buFont typeface="Calibri"/>
              <a:buNone/>
            </a:pPr>
            <a:r>
              <a:rPr lang="fi-FI" sz="1200" noProof="0" dirty="0"/>
              <a:t>Toiseksi yleisin palon syttymissyy asunnoissa on avotuli. Kynttilöistä, tupakasta tai muusta avotulesta alkanut palo syttyy vuosittain noin 650 kodissa.</a:t>
            </a:r>
          </a:p>
          <a:p>
            <a:pPr marL="0" lvl="0" indent="0" algn="l" rtl="0">
              <a:lnSpc>
                <a:spcPct val="100000"/>
              </a:lnSpc>
              <a:spcBef>
                <a:spcPts val="0"/>
              </a:spcBef>
              <a:spcAft>
                <a:spcPts val="0"/>
              </a:spcAft>
              <a:buClr>
                <a:schemeClr val="dk1"/>
              </a:buClr>
              <a:buSzPts val="1400"/>
              <a:buFont typeface="Calibri"/>
              <a:buNone/>
            </a:pPr>
            <a:r>
              <a:rPr lang="fi-FI" sz="1200" noProof="0" dirty="0"/>
              <a:t>Saunapaloja syttyy Suomessa vuosittain noin 400. </a:t>
            </a:r>
          </a:p>
          <a:p>
            <a:pPr marL="0" lvl="0" indent="0" algn="l" rtl="0">
              <a:lnSpc>
                <a:spcPct val="100000"/>
              </a:lnSpc>
              <a:spcBef>
                <a:spcPts val="0"/>
              </a:spcBef>
              <a:spcAft>
                <a:spcPts val="0"/>
              </a:spcAft>
              <a:buClr>
                <a:schemeClr val="dk1"/>
              </a:buClr>
              <a:buSzPts val="1400"/>
              <a:buFont typeface="Calibri"/>
              <a:buNone/>
            </a:pPr>
            <a:endParaRPr lang="fi-FI" sz="1200" noProof="0" dirty="0"/>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fi-FI" dirty="0">
                <a:hlinkClick r:id="rId3"/>
              </a:rPr>
              <a:t>https://www.spek.fi/turvallisuus/paloturvallisuus/</a:t>
            </a:r>
            <a:endParaRPr lang="fi-FI" dirty="0"/>
          </a:p>
          <a:p>
            <a:pPr marL="0" lvl="0" indent="0" algn="l" rtl="0">
              <a:lnSpc>
                <a:spcPct val="100000"/>
              </a:lnSpc>
              <a:spcBef>
                <a:spcPts val="0"/>
              </a:spcBef>
              <a:spcAft>
                <a:spcPts val="0"/>
              </a:spcAft>
              <a:buClr>
                <a:schemeClr val="dk1"/>
              </a:buClr>
              <a:buSzPts val="1400"/>
              <a:buFont typeface="Calibri"/>
              <a:buNone/>
            </a:pPr>
            <a:endParaRPr lang="fi-FI" sz="1200" noProof="0" dirty="0"/>
          </a:p>
          <a:p>
            <a:pPr marL="0" lvl="0" indent="0" algn="l" rtl="0">
              <a:lnSpc>
                <a:spcPct val="100000"/>
              </a:lnSpc>
              <a:spcBef>
                <a:spcPts val="0"/>
              </a:spcBef>
              <a:spcAft>
                <a:spcPts val="0"/>
              </a:spcAft>
              <a:buClr>
                <a:schemeClr val="dk1"/>
              </a:buClr>
              <a:buSzPts val="1400"/>
              <a:buFont typeface="Calibri"/>
              <a:buNone/>
            </a:pPr>
            <a:endParaRPr lang="fi-FI" sz="1200" noProof="0" dirty="0"/>
          </a:p>
          <a:p>
            <a:endParaRPr lang="fi-FI" dirty="0"/>
          </a:p>
        </p:txBody>
      </p:sp>
      <p:sp>
        <p:nvSpPr>
          <p:cNvPr id="4" name="Dian numeron paikkamerkki 3"/>
          <p:cNvSpPr>
            <a:spLocks noGrp="1"/>
          </p:cNvSpPr>
          <p:nvPr>
            <p:ph type="sldNum" sz="quarter" idx="5"/>
          </p:nvPr>
        </p:nvSpPr>
        <p:spPr/>
        <p:txBody>
          <a:bodyPr/>
          <a:lstStyle/>
          <a:p>
            <a:fld id="{8801134E-DECC-4F45-892E-9D0C47B60F47}" type="slidenum">
              <a:rPr lang="fi-FI" smtClean="0"/>
              <a:t>11</a:t>
            </a:fld>
            <a:endParaRPr lang="fi-FI"/>
          </a:p>
        </p:txBody>
      </p:sp>
    </p:spTree>
    <p:extLst>
      <p:ext uri="{BB962C8B-B14F-4D97-AF65-F5344CB8AC3E}">
        <p14:creationId xmlns:p14="http://schemas.microsoft.com/office/powerpoint/2010/main" val="4217214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sz="1200" b="0" i="0" kern="1200" dirty="0">
              <a:solidFill>
                <a:schemeClr val="tx1"/>
              </a:solidFill>
              <a:effectLst/>
              <a:latin typeface="+mn-lt"/>
              <a:ea typeface="+mn-ea"/>
              <a:cs typeface="+mn-cs"/>
            </a:endParaRPr>
          </a:p>
          <a:p>
            <a:r>
              <a:rPr lang="fi-FI" sz="1200" b="1" i="0" kern="1200" dirty="0">
                <a:solidFill>
                  <a:schemeClr val="tx1"/>
                </a:solidFill>
                <a:effectLst/>
                <a:latin typeface="+mn-lt"/>
                <a:ea typeface="+mn-ea"/>
                <a:cs typeface="+mn-cs"/>
              </a:rPr>
              <a:t>Palovaroitin</a:t>
            </a:r>
            <a:endParaRPr lang="fi-FI" sz="1200" b="0" i="0" kern="1200" dirty="0">
              <a:solidFill>
                <a:schemeClr val="tx1"/>
              </a:solidFill>
              <a:effectLst/>
              <a:latin typeface="+mn-lt"/>
              <a:ea typeface="+mn-ea"/>
              <a:cs typeface="+mn-cs"/>
            </a:endParaRPr>
          </a:p>
          <a:p>
            <a:r>
              <a:rPr lang="fi-FI" sz="1200" b="0" i="0" kern="1200" dirty="0">
                <a:solidFill>
                  <a:schemeClr val="tx1"/>
                </a:solidFill>
                <a:effectLst/>
                <a:latin typeface="+mn-lt"/>
                <a:ea typeface="+mn-ea"/>
                <a:cs typeface="+mn-cs"/>
              </a:rPr>
              <a:t>Jokaisessa kerroksessa. Suositellaan makuuhuoneisiin. Yksi varoitin/60m2. </a:t>
            </a:r>
            <a:endParaRPr lang="fi-FI" dirty="0"/>
          </a:p>
          <a:p>
            <a:r>
              <a:rPr lang="fi-FI" sz="1200" b="0" i="0" kern="1200" dirty="0">
                <a:solidFill>
                  <a:schemeClr val="tx1"/>
                </a:solidFill>
                <a:effectLst/>
                <a:latin typeface="+mn-lt"/>
                <a:ea typeface="+mn-ea"/>
                <a:cs typeface="+mn-cs"/>
              </a:rPr>
              <a:t>Palovaroittimia erilaisia. Paristo/verkkovirta.</a:t>
            </a:r>
            <a:endParaRPr lang="fi-FI" dirty="0">
              <a:ea typeface="+mn-ea"/>
              <a:cs typeface="+mn-cs"/>
            </a:endParaRPr>
          </a:p>
          <a:p>
            <a:r>
              <a:rPr lang="fi-FI" dirty="0">
                <a:cs typeface="Calibri" panose="020F0502020204030204"/>
              </a:rPr>
              <a:t>Laite reagoi savuun optisesti. </a:t>
            </a:r>
          </a:p>
          <a:p>
            <a:r>
              <a:rPr lang="fi-FI" dirty="0">
                <a:cs typeface="Calibri" panose="020F0502020204030204"/>
              </a:rPr>
              <a:t>Tarkastetaan kerran kuukaudessa. Paristo vaihdetaan kerran vuodessa, esim. 1.12 tai11.2.</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hlinkClick r:id="rId3"/>
              </a:rPr>
              <a:t>https://www.spek.fi/turvallisuus/paloturvallisuus/palovaroitin/</a:t>
            </a:r>
            <a:endParaRPr lang="fi-FI" sz="1200" b="0" i="0" kern="1200" dirty="0">
              <a:solidFill>
                <a:schemeClr val="tx1"/>
              </a:solidFill>
              <a:effectLst/>
              <a:latin typeface="+mn-lt"/>
              <a:ea typeface="+mn-ea"/>
              <a:cs typeface="+mn-cs"/>
            </a:endParaRPr>
          </a:p>
          <a:p>
            <a:endParaRPr lang="fi-FI" dirty="0">
              <a:cs typeface="Calibri" panose="020F0502020204030204"/>
            </a:endParaRPr>
          </a:p>
          <a:p>
            <a:r>
              <a:rPr lang="fi-FI" dirty="0">
                <a:cs typeface="Calibri" panose="020F0502020204030204"/>
              </a:rPr>
              <a:t>Poistuminen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hlinkClick r:id="rId4"/>
              </a:rPr>
              <a:t>https://www.spek.fi/turvallisuus/paloturvallisuus/poistumistiet/</a:t>
            </a:r>
            <a:endParaRPr lang="fi-FI" dirty="0"/>
          </a:p>
          <a:p>
            <a:endParaRPr lang="fi-FI" dirty="0">
              <a:cs typeface="Calibri" panose="020F0502020204030204"/>
            </a:endParaRPr>
          </a:p>
          <a:p>
            <a:endParaRPr lang="fi-FI" dirty="0">
              <a:cs typeface="Calibri" panose="020F0502020204030204"/>
            </a:endParaRPr>
          </a:p>
          <a:p>
            <a:endParaRPr lang="fi-FI" dirty="0">
              <a:cs typeface="Calibri" panose="020F0502020204030204"/>
            </a:endParaRPr>
          </a:p>
          <a:p>
            <a:endParaRPr lang="fi-FI" dirty="0"/>
          </a:p>
        </p:txBody>
      </p:sp>
      <p:sp>
        <p:nvSpPr>
          <p:cNvPr id="4" name="Dian numeron paikkamerkki 3"/>
          <p:cNvSpPr>
            <a:spLocks noGrp="1"/>
          </p:cNvSpPr>
          <p:nvPr>
            <p:ph type="sldNum" sz="quarter" idx="5"/>
          </p:nvPr>
        </p:nvSpPr>
        <p:spPr/>
        <p:txBody>
          <a:bodyPr/>
          <a:lstStyle/>
          <a:p>
            <a:fld id="{8801134E-DECC-4F45-892E-9D0C47B60F47}" type="slidenum">
              <a:rPr lang="fi-FI" smtClean="0"/>
              <a:t>12</a:t>
            </a:fld>
            <a:endParaRPr lang="fi-FI"/>
          </a:p>
        </p:txBody>
      </p:sp>
    </p:spTree>
    <p:extLst>
      <p:ext uri="{BB962C8B-B14F-4D97-AF65-F5344CB8AC3E}">
        <p14:creationId xmlns:p14="http://schemas.microsoft.com/office/powerpoint/2010/main" val="3476671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Video: </a:t>
            </a:r>
            <a:r>
              <a:rPr lang="en-US" dirty="0" err="1"/>
              <a:t>tulipalon</a:t>
            </a:r>
            <a:r>
              <a:rPr lang="en-US" dirty="0"/>
              <a:t> </a:t>
            </a:r>
            <a:r>
              <a:rPr lang="en-US" dirty="0" err="1"/>
              <a:t>kehittyminen</a:t>
            </a:r>
            <a:r>
              <a:rPr lang="en-US" dirty="0"/>
              <a:t>, </a:t>
            </a:r>
            <a:r>
              <a:rPr lang="en-US" dirty="0" err="1"/>
              <a:t>kesto</a:t>
            </a:r>
            <a:r>
              <a:rPr lang="en-US" dirty="0"/>
              <a:t> 3:33. </a:t>
            </a:r>
            <a:r>
              <a:rPr lang="en-US" b="1" dirty="0" err="1"/>
              <a:t>Videon</a:t>
            </a:r>
            <a:r>
              <a:rPr lang="en-US" b="1" dirty="0"/>
              <a:t> </a:t>
            </a:r>
            <a:r>
              <a:rPr lang="en-US" b="1" dirty="0" err="1"/>
              <a:t>jälkeen</a:t>
            </a:r>
            <a:r>
              <a:rPr lang="en-US" b="1" dirty="0"/>
              <a:t> </a:t>
            </a:r>
            <a:r>
              <a:rPr lang="en-US" b="1" dirty="0" err="1"/>
              <a:t>pääset</a:t>
            </a:r>
            <a:r>
              <a:rPr lang="en-US" b="1" dirty="0"/>
              <a:t> pois </a:t>
            </a:r>
            <a:r>
              <a:rPr lang="en-US" b="1" dirty="0" err="1"/>
              <a:t>Youtube-ikkunasta</a:t>
            </a:r>
            <a:r>
              <a:rPr lang="en-US" b="1" dirty="0"/>
              <a:t> </a:t>
            </a:r>
            <a:r>
              <a:rPr lang="en-US" b="1" dirty="0" err="1"/>
              <a:t>siirtymällä</a:t>
            </a:r>
            <a:r>
              <a:rPr lang="en-US" b="1" dirty="0"/>
              <a:t> </a:t>
            </a:r>
            <a:r>
              <a:rPr lang="en-US" b="1" dirty="0" err="1"/>
              <a:t>seuraavaan</a:t>
            </a:r>
            <a:r>
              <a:rPr lang="en-US" b="1" dirty="0"/>
              <a:t> </a:t>
            </a:r>
            <a:r>
              <a:rPr lang="en-US" b="1" dirty="0" err="1"/>
              <a:t>diaan</a:t>
            </a:r>
            <a:r>
              <a:rPr lang="en-US" b="1" dirty="0"/>
              <a:t> </a:t>
            </a:r>
            <a:r>
              <a:rPr lang="en-US" b="1" dirty="0" err="1"/>
              <a:t>klikkaamalla</a:t>
            </a:r>
            <a:r>
              <a:rPr lang="en-US" b="1" dirty="0"/>
              <a:t> </a:t>
            </a:r>
            <a:r>
              <a:rPr lang="en-US" b="1" dirty="0" err="1"/>
              <a:t>hiirellä</a:t>
            </a:r>
            <a:r>
              <a:rPr lang="en-US" b="1" dirty="0"/>
              <a:t> </a:t>
            </a:r>
            <a:r>
              <a:rPr lang="en-US" b="1" dirty="0" err="1"/>
              <a:t>diakuvaa</a:t>
            </a:r>
            <a:r>
              <a:rPr lang="en-US" b="1" dirty="0"/>
              <a:t>. Jos video </a:t>
            </a:r>
            <a:r>
              <a:rPr lang="en-US" b="1" dirty="0" err="1"/>
              <a:t>ei</a:t>
            </a:r>
            <a:r>
              <a:rPr lang="en-US" b="1" dirty="0"/>
              <a:t> </a:t>
            </a:r>
            <a:r>
              <a:rPr lang="en-US" b="1" dirty="0" err="1"/>
              <a:t>toimi</a:t>
            </a:r>
            <a:r>
              <a:rPr lang="en-US" b="1" dirty="0"/>
              <a:t> </a:t>
            </a:r>
            <a:r>
              <a:rPr lang="en-US" b="1" dirty="0" err="1"/>
              <a:t>diaesityksessä</a:t>
            </a:r>
            <a:r>
              <a:rPr lang="en-US" b="1" dirty="0"/>
              <a:t>, </a:t>
            </a:r>
            <a:r>
              <a:rPr lang="en-US" b="1" dirty="0" err="1"/>
              <a:t>klikkaa</a:t>
            </a:r>
            <a:r>
              <a:rPr lang="en-US" b="1" dirty="0"/>
              <a:t> YouTube-</a:t>
            </a:r>
            <a:r>
              <a:rPr lang="en-US" b="1" dirty="0" err="1"/>
              <a:t>linkkiä</a:t>
            </a:r>
            <a:r>
              <a:rPr lang="en-US" b="1" dirty="0"/>
              <a:t>: </a:t>
            </a:r>
            <a:r>
              <a:rPr lang="fi-FI" dirty="0">
                <a:hlinkClick r:id="rId3"/>
              </a:rPr>
              <a:t>Tulikettu - Tulipalon kehittyminen - YouTube</a:t>
            </a:r>
            <a:endParaRPr lang="fi-FI" dirty="0"/>
          </a:p>
        </p:txBody>
      </p:sp>
      <p:sp>
        <p:nvSpPr>
          <p:cNvPr id="4" name="Dian numeron paikkamerkki 3"/>
          <p:cNvSpPr>
            <a:spLocks noGrp="1"/>
          </p:cNvSpPr>
          <p:nvPr>
            <p:ph type="sldNum" sz="quarter" idx="5"/>
          </p:nvPr>
        </p:nvSpPr>
        <p:spPr/>
        <p:txBody>
          <a:bodyPr/>
          <a:lstStyle/>
          <a:p>
            <a:fld id="{8801134E-DECC-4F45-892E-9D0C47B60F47}" type="slidenum">
              <a:rPr lang="fi-FI" smtClean="0"/>
              <a:t>13</a:t>
            </a:fld>
            <a:endParaRPr lang="fi-FI"/>
          </a:p>
        </p:txBody>
      </p:sp>
    </p:spTree>
    <p:extLst>
      <p:ext uri="{BB962C8B-B14F-4D97-AF65-F5344CB8AC3E}">
        <p14:creationId xmlns:p14="http://schemas.microsoft.com/office/powerpoint/2010/main" val="253527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Varmista että kaikki poistuvat palavasta tilasta. Voidaan siirtyä ensin seuraavaan palo-osastoituun tilaan ja tämän jälkeen turvallista/savutonta reittiä ulos rakennuksesta.</a:t>
            </a:r>
          </a:p>
          <a:p>
            <a:endParaRPr lang="fi-FI" dirty="0"/>
          </a:p>
          <a:p>
            <a:r>
              <a:rPr lang="fi-FI" dirty="0"/>
              <a:t> Suorita alkusammutus, jos voit tehdä sen turvallisesti. Älä vaaranna itseäsi.</a:t>
            </a:r>
          </a:p>
          <a:p>
            <a:endParaRPr lang="fi-FI" dirty="0"/>
          </a:p>
          <a:p>
            <a:r>
              <a:rPr lang="fi-FI" dirty="0"/>
              <a:t>Alkusammutuksen jälkeen sulje palavan kohteen ovi.</a:t>
            </a:r>
          </a:p>
          <a:p>
            <a:endParaRPr lang="fi-FI" dirty="0"/>
          </a:p>
          <a:p>
            <a:r>
              <a:rPr lang="fi-FI" dirty="0"/>
              <a:t>Poistuessasi rakennuksesta, muista sulkea kaikki matkalla olevat ovet.</a:t>
            </a:r>
          </a:p>
          <a:p>
            <a:r>
              <a:rPr lang="fi-FI" dirty="0"/>
              <a:t>Älä poistu savuun. Valitse silloin vaihtoehtoinen reitti.</a:t>
            </a:r>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Ilmoita: Soita 112. Muista käyttää suomi 112-sovellusta.</a:t>
            </a:r>
          </a:p>
          <a:p>
            <a:endParaRPr lang="fi-FI" dirty="0"/>
          </a:p>
          <a:p>
            <a:r>
              <a:rPr lang="fi-FI" dirty="0"/>
              <a:t>Opasta pelastushenkilöstö kohteeseen</a:t>
            </a:r>
          </a:p>
          <a:p>
            <a:endParaRPr lang="fi-FI" dirty="0"/>
          </a:p>
        </p:txBody>
      </p:sp>
      <p:sp>
        <p:nvSpPr>
          <p:cNvPr id="4" name="Dian numeron paikkamerkki 3"/>
          <p:cNvSpPr>
            <a:spLocks noGrp="1"/>
          </p:cNvSpPr>
          <p:nvPr>
            <p:ph type="sldNum" sz="quarter" idx="5"/>
          </p:nvPr>
        </p:nvSpPr>
        <p:spPr/>
        <p:txBody>
          <a:bodyPr/>
          <a:lstStyle/>
          <a:p>
            <a:fld id="{4D089A14-2351-404B-A31D-56BEC861B9A2}" type="slidenum">
              <a:rPr lang="fi-FI" smtClean="0"/>
              <a:t>14</a:t>
            </a:fld>
            <a:endParaRPr lang="fi-FI"/>
          </a:p>
        </p:txBody>
      </p:sp>
    </p:spTree>
    <p:extLst>
      <p:ext uri="{BB962C8B-B14F-4D97-AF65-F5344CB8AC3E}">
        <p14:creationId xmlns:p14="http://schemas.microsoft.com/office/powerpoint/2010/main" val="1742895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Video: </a:t>
            </a:r>
            <a:r>
              <a:rPr lang="en-US" dirty="0" err="1"/>
              <a:t>alkusammutus</a:t>
            </a:r>
            <a:r>
              <a:rPr lang="en-US" dirty="0"/>
              <a:t>, </a:t>
            </a:r>
            <a:r>
              <a:rPr lang="en-US" dirty="0" err="1"/>
              <a:t>kesto</a:t>
            </a:r>
            <a:r>
              <a:rPr lang="en-US" dirty="0"/>
              <a:t> 0:50. </a:t>
            </a:r>
            <a:r>
              <a:rPr lang="en-US" b="1" dirty="0" err="1"/>
              <a:t>Videon</a:t>
            </a:r>
            <a:r>
              <a:rPr lang="en-US" b="1" dirty="0"/>
              <a:t> </a:t>
            </a:r>
            <a:r>
              <a:rPr lang="en-US" b="1" dirty="0" err="1"/>
              <a:t>jälkeen</a:t>
            </a:r>
            <a:r>
              <a:rPr lang="en-US" b="1" dirty="0"/>
              <a:t> </a:t>
            </a:r>
            <a:r>
              <a:rPr lang="en-US" b="1" dirty="0" err="1"/>
              <a:t>pääset</a:t>
            </a:r>
            <a:r>
              <a:rPr lang="en-US" b="1" dirty="0"/>
              <a:t> pois </a:t>
            </a:r>
            <a:r>
              <a:rPr lang="en-US" b="1" dirty="0" err="1"/>
              <a:t>Youtube-ikkunasta</a:t>
            </a:r>
            <a:r>
              <a:rPr lang="en-US" b="1" dirty="0"/>
              <a:t> </a:t>
            </a:r>
            <a:r>
              <a:rPr lang="en-US" b="1" dirty="0" err="1"/>
              <a:t>siirtymällä</a:t>
            </a:r>
            <a:r>
              <a:rPr lang="en-US" b="1" dirty="0"/>
              <a:t> </a:t>
            </a:r>
            <a:r>
              <a:rPr lang="en-US" b="1" dirty="0" err="1"/>
              <a:t>seuraavaan</a:t>
            </a:r>
            <a:r>
              <a:rPr lang="en-US" b="1" dirty="0"/>
              <a:t> </a:t>
            </a:r>
            <a:r>
              <a:rPr lang="en-US" b="1" dirty="0" err="1"/>
              <a:t>diaan</a:t>
            </a:r>
            <a:r>
              <a:rPr lang="en-US" b="1" dirty="0"/>
              <a:t> </a:t>
            </a:r>
            <a:r>
              <a:rPr lang="en-US" b="1" dirty="0" err="1"/>
              <a:t>klikkaamalla</a:t>
            </a:r>
            <a:r>
              <a:rPr lang="en-US" b="1" dirty="0"/>
              <a:t> </a:t>
            </a:r>
            <a:r>
              <a:rPr lang="en-US" b="1" dirty="0" err="1"/>
              <a:t>hiirellä</a:t>
            </a:r>
            <a:r>
              <a:rPr lang="en-US" b="1" dirty="0"/>
              <a:t> </a:t>
            </a:r>
            <a:r>
              <a:rPr lang="en-US" b="1" dirty="0" err="1"/>
              <a:t>diakuvaa</a:t>
            </a:r>
            <a:r>
              <a:rPr lang="en-US" b="1" dirty="0"/>
              <a:t>. Jos video </a:t>
            </a:r>
            <a:r>
              <a:rPr lang="en-US" b="1" dirty="0" err="1"/>
              <a:t>ei</a:t>
            </a:r>
            <a:r>
              <a:rPr lang="en-US" b="1" dirty="0"/>
              <a:t> </a:t>
            </a:r>
            <a:r>
              <a:rPr lang="en-US" b="1" dirty="0" err="1"/>
              <a:t>toimi</a:t>
            </a:r>
            <a:r>
              <a:rPr lang="en-US" b="1" dirty="0"/>
              <a:t> </a:t>
            </a:r>
            <a:r>
              <a:rPr lang="en-US" b="1" dirty="0" err="1"/>
              <a:t>diaesityksessä</a:t>
            </a:r>
            <a:r>
              <a:rPr lang="en-US" b="1" dirty="0"/>
              <a:t>, </a:t>
            </a:r>
            <a:r>
              <a:rPr lang="en-US" b="1" dirty="0" err="1"/>
              <a:t>klikkaa</a:t>
            </a:r>
            <a:r>
              <a:rPr lang="en-US" b="1" dirty="0"/>
              <a:t> YouTube-</a:t>
            </a:r>
            <a:r>
              <a:rPr lang="en-US" b="1" dirty="0" err="1"/>
              <a:t>linkkiä</a:t>
            </a:r>
            <a:r>
              <a:rPr lang="en-US" b="1" dirty="0"/>
              <a:t>: </a:t>
            </a:r>
            <a:r>
              <a:rPr lang="fi-FI" dirty="0">
                <a:hlinkClick r:id="rId3"/>
              </a:rPr>
              <a:t>Turvallisuuskävely - Käsisammutin ja sammutuspeite - YouTube</a:t>
            </a:r>
            <a:endParaRPr lang="fi-FI" dirty="0"/>
          </a:p>
        </p:txBody>
      </p:sp>
      <p:sp>
        <p:nvSpPr>
          <p:cNvPr id="4" name="Dian numeron paikkamerkki 3"/>
          <p:cNvSpPr>
            <a:spLocks noGrp="1"/>
          </p:cNvSpPr>
          <p:nvPr>
            <p:ph type="sldNum" sz="quarter" idx="5"/>
          </p:nvPr>
        </p:nvSpPr>
        <p:spPr/>
        <p:txBody>
          <a:bodyPr/>
          <a:lstStyle/>
          <a:p>
            <a:fld id="{8801134E-DECC-4F45-892E-9D0C47B60F47}" type="slidenum">
              <a:rPr lang="fi-FI" smtClean="0"/>
              <a:t>15</a:t>
            </a:fld>
            <a:endParaRPr lang="fi-FI"/>
          </a:p>
        </p:txBody>
      </p:sp>
    </p:spTree>
    <p:extLst>
      <p:ext uri="{BB962C8B-B14F-4D97-AF65-F5344CB8AC3E}">
        <p14:creationId xmlns:p14="http://schemas.microsoft.com/office/powerpoint/2010/main" val="3872306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Video rasvapaloista, kesto 0:19.</a:t>
            </a:r>
            <a:r>
              <a:rPr lang="en-US" dirty="0"/>
              <a:t> </a:t>
            </a:r>
            <a:r>
              <a:rPr lang="en-US" b="1" dirty="0" err="1"/>
              <a:t>Videon</a:t>
            </a:r>
            <a:r>
              <a:rPr lang="en-US" b="1" dirty="0"/>
              <a:t> </a:t>
            </a:r>
            <a:r>
              <a:rPr lang="en-US" b="1" dirty="0" err="1"/>
              <a:t>jälkeen</a:t>
            </a:r>
            <a:r>
              <a:rPr lang="en-US" b="1" dirty="0"/>
              <a:t> </a:t>
            </a:r>
            <a:r>
              <a:rPr lang="en-US" b="1" dirty="0" err="1"/>
              <a:t>pääset</a:t>
            </a:r>
            <a:r>
              <a:rPr lang="en-US" b="1" dirty="0"/>
              <a:t> pois </a:t>
            </a:r>
            <a:r>
              <a:rPr lang="en-US" b="1" dirty="0" err="1"/>
              <a:t>Youtube-ikkunasta</a:t>
            </a:r>
            <a:r>
              <a:rPr lang="en-US" b="1" dirty="0"/>
              <a:t> </a:t>
            </a:r>
            <a:r>
              <a:rPr lang="en-US" b="1" dirty="0" err="1"/>
              <a:t>siirtymällä</a:t>
            </a:r>
            <a:r>
              <a:rPr lang="en-US" b="1" dirty="0"/>
              <a:t> </a:t>
            </a:r>
            <a:r>
              <a:rPr lang="en-US" b="1" dirty="0" err="1"/>
              <a:t>seuraavaan</a:t>
            </a:r>
            <a:r>
              <a:rPr lang="en-US" b="1" dirty="0"/>
              <a:t> </a:t>
            </a:r>
            <a:r>
              <a:rPr lang="en-US" b="1" dirty="0" err="1"/>
              <a:t>diaan</a:t>
            </a:r>
            <a:r>
              <a:rPr lang="en-US" b="1" dirty="0"/>
              <a:t> </a:t>
            </a:r>
            <a:r>
              <a:rPr lang="en-US" b="1" dirty="0" err="1"/>
              <a:t>klikkaamalla</a:t>
            </a:r>
            <a:r>
              <a:rPr lang="en-US" b="1" dirty="0"/>
              <a:t> </a:t>
            </a:r>
            <a:r>
              <a:rPr lang="en-US" b="1" dirty="0" err="1"/>
              <a:t>hiirellä</a:t>
            </a:r>
            <a:r>
              <a:rPr lang="en-US" b="1" dirty="0"/>
              <a:t> </a:t>
            </a:r>
            <a:r>
              <a:rPr lang="en-US" b="1" dirty="0" err="1"/>
              <a:t>diakuvaa</a:t>
            </a:r>
            <a:r>
              <a:rPr lang="en-US" b="1" dirty="0"/>
              <a:t>. Jos video </a:t>
            </a:r>
            <a:r>
              <a:rPr lang="en-US" b="1" dirty="0" err="1"/>
              <a:t>ei</a:t>
            </a:r>
            <a:r>
              <a:rPr lang="en-US" b="1" dirty="0"/>
              <a:t> </a:t>
            </a:r>
            <a:r>
              <a:rPr lang="en-US" b="1" dirty="0" err="1"/>
              <a:t>toimi</a:t>
            </a:r>
            <a:r>
              <a:rPr lang="en-US" b="1" dirty="0"/>
              <a:t> </a:t>
            </a:r>
            <a:r>
              <a:rPr lang="en-US" b="1" dirty="0" err="1"/>
              <a:t>diaesityksessä</a:t>
            </a:r>
            <a:r>
              <a:rPr lang="en-US" b="1" dirty="0"/>
              <a:t>, </a:t>
            </a:r>
            <a:r>
              <a:rPr lang="en-US" b="1" dirty="0" err="1"/>
              <a:t>klikkaa</a:t>
            </a:r>
            <a:r>
              <a:rPr lang="en-US" b="1" dirty="0"/>
              <a:t> YouTube-</a:t>
            </a:r>
            <a:r>
              <a:rPr lang="en-US" b="1" dirty="0" err="1"/>
              <a:t>linkkiä</a:t>
            </a:r>
            <a:r>
              <a:rPr lang="en-US" b="1" dirty="0"/>
              <a:t>: </a:t>
            </a:r>
            <a:r>
              <a:rPr lang="fi-FI" dirty="0" err="1">
                <a:hlinkClick r:id="rId3"/>
              </a:rPr>
              <a:t>Rasvapalo</a:t>
            </a:r>
            <a:r>
              <a:rPr lang="fi-FI" dirty="0">
                <a:hlinkClick r:id="rId3"/>
              </a:rPr>
              <a:t> ja vesi - YouTube</a:t>
            </a:r>
            <a:endParaRPr lang="fi-FI" dirty="0"/>
          </a:p>
          <a:p>
            <a:endParaRPr lang="fi-FI" dirty="0"/>
          </a:p>
          <a:p>
            <a:r>
              <a:rPr lang="fi-FI" dirty="0"/>
              <a:t>Palava öljy n.400c.</a:t>
            </a:r>
          </a:p>
          <a:p>
            <a:r>
              <a:rPr lang="fi-FI" dirty="0"/>
              <a:t>Öljyn joukkoon kaadetaan n.2dl vettä.</a:t>
            </a:r>
          </a:p>
          <a:p>
            <a:r>
              <a:rPr lang="fi-FI" dirty="0"/>
              <a:t>Öljyä raskaampana, vesi painuu öljyn joukkoon ja höyrystyy(100c).</a:t>
            </a:r>
          </a:p>
          <a:p>
            <a:r>
              <a:rPr lang="fi-FI" dirty="0"/>
              <a:t>Veden laajentuessa kaasuksi, syöksee öljyn kattilasta. </a:t>
            </a:r>
          </a:p>
        </p:txBody>
      </p:sp>
      <p:sp>
        <p:nvSpPr>
          <p:cNvPr id="4" name="Dian numeron paikkamerkki 3"/>
          <p:cNvSpPr>
            <a:spLocks noGrp="1"/>
          </p:cNvSpPr>
          <p:nvPr>
            <p:ph type="sldNum" sz="quarter" idx="5"/>
          </p:nvPr>
        </p:nvSpPr>
        <p:spPr/>
        <p:txBody>
          <a:bodyPr/>
          <a:lstStyle/>
          <a:p>
            <a:fld id="{4D089A14-2351-404B-A31D-56BEC861B9A2}" type="slidenum">
              <a:rPr lang="fi-FI" smtClean="0"/>
              <a:t>16</a:t>
            </a:fld>
            <a:endParaRPr lang="fi-FI"/>
          </a:p>
        </p:txBody>
      </p:sp>
    </p:spTree>
    <p:extLst>
      <p:ext uri="{BB962C8B-B14F-4D97-AF65-F5344CB8AC3E}">
        <p14:creationId xmlns:p14="http://schemas.microsoft.com/office/powerpoint/2010/main" val="1249306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Video: pistoliekki, kesto 0.10. </a:t>
            </a:r>
            <a:r>
              <a:rPr lang="en-US" b="1" dirty="0" err="1"/>
              <a:t>Videon</a:t>
            </a:r>
            <a:r>
              <a:rPr lang="en-US" b="1" dirty="0"/>
              <a:t> </a:t>
            </a:r>
            <a:r>
              <a:rPr lang="en-US" b="1" dirty="0" err="1"/>
              <a:t>jälkeen</a:t>
            </a:r>
            <a:r>
              <a:rPr lang="en-US" b="1" dirty="0"/>
              <a:t> </a:t>
            </a:r>
            <a:r>
              <a:rPr lang="en-US" b="1" dirty="0" err="1"/>
              <a:t>pääset</a:t>
            </a:r>
            <a:r>
              <a:rPr lang="en-US" b="1" dirty="0"/>
              <a:t> pois </a:t>
            </a:r>
            <a:r>
              <a:rPr lang="en-US" b="1" dirty="0" err="1"/>
              <a:t>Youtube-ikkunasta</a:t>
            </a:r>
            <a:r>
              <a:rPr lang="en-US" b="1" dirty="0"/>
              <a:t> </a:t>
            </a:r>
            <a:r>
              <a:rPr lang="en-US" b="1" dirty="0" err="1"/>
              <a:t>siirtymällä</a:t>
            </a:r>
            <a:r>
              <a:rPr lang="en-US" b="1" dirty="0"/>
              <a:t> </a:t>
            </a:r>
            <a:r>
              <a:rPr lang="en-US" b="1" dirty="0" err="1"/>
              <a:t>seuraavaan</a:t>
            </a:r>
            <a:r>
              <a:rPr lang="en-US" b="1" dirty="0"/>
              <a:t> </a:t>
            </a:r>
            <a:r>
              <a:rPr lang="en-US" b="1" dirty="0" err="1"/>
              <a:t>diaan</a:t>
            </a:r>
            <a:r>
              <a:rPr lang="en-US" b="1" dirty="0"/>
              <a:t> </a:t>
            </a:r>
            <a:r>
              <a:rPr lang="en-US" b="1" dirty="0" err="1"/>
              <a:t>klikkaamalla</a:t>
            </a:r>
            <a:r>
              <a:rPr lang="en-US" b="1" dirty="0"/>
              <a:t> </a:t>
            </a:r>
            <a:r>
              <a:rPr lang="en-US" b="1" dirty="0" err="1"/>
              <a:t>hiirellä</a:t>
            </a:r>
            <a:r>
              <a:rPr lang="en-US" b="1" dirty="0"/>
              <a:t> </a:t>
            </a:r>
            <a:r>
              <a:rPr lang="en-US" b="1" dirty="0" err="1"/>
              <a:t>diakuvaa</a:t>
            </a:r>
            <a:r>
              <a:rPr lang="en-US" b="1" dirty="0"/>
              <a:t>. Jos video </a:t>
            </a:r>
            <a:r>
              <a:rPr lang="en-US" b="1" dirty="0" err="1"/>
              <a:t>ei</a:t>
            </a:r>
            <a:r>
              <a:rPr lang="en-US" b="1" dirty="0"/>
              <a:t> </a:t>
            </a:r>
            <a:r>
              <a:rPr lang="en-US" b="1" dirty="0" err="1"/>
              <a:t>toimi</a:t>
            </a:r>
            <a:r>
              <a:rPr lang="en-US" b="1" dirty="0"/>
              <a:t> </a:t>
            </a:r>
            <a:r>
              <a:rPr lang="en-US" b="1" dirty="0" err="1"/>
              <a:t>diaesityksessä</a:t>
            </a:r>
            <a:r>
              <a:rPr lang="en-US" b="1" dirty="0"/>
              <a:t>, </a:t>
            </a:r>
            <a:r>
              <a:rPr lang="en-US" b="1" dirty="0" err="1"/>
              <a:t>klikkaa</a:t>
            </a:r>
            <a:r>
              <a:rPr lang="en-US" b="1" dirty="0"/>
              <a:t> YouTube-</a:t>
            </a:r>
            <a:r>
              <a:rPr lang="en-US" b="1" dirty="0" err="1"/>
              <a:t>linkkiä</a:t>
            </a:r>
            <a:r>
              <a:rPr lang="en-US" b="1" dirty="0"/>
              <a:t>: </a:t>
            </a:r>
            <a:r>
              <a:rPr lang="fi-FI">
                <a:hlinkClick r:id="rId3"/>
              </a:rPr>
              <a:t>Tulikettu - Pistoliekki - YouTube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Pistoliekki-ilmiö kuvattu harjoituskontissa. Palon annettu kehittyä muutaman minuutin ja tämän jälkeen hapen pääsy tilaan estetty(ovi suljetaan). Palo on tukahtuu.</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Tilassa edelleen korkea lämpötila ja palokaasuja.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Ovi avataan; kuumat palokaasut purkautuvat hapekkaaseen tilaan ja palokaasut syttyvät.</a:t>
            </a:r>
          </a:p>
          <a:p>
            <a:endParaRPr lang="fi-FI" dirty="0"/>
          </a:p>
        </p:txBody>
      </p:sp>
      <p:sp>
        <p:nvSpPr>
          <p:cNvPr id="4" name="Dian numeron paikkamerkki 3"/>
          <p:cNvSpPr>
            <a:spLocks noGrp="1"/>
          </p:cNvSpPr>
          <p:nvPr>
            <p:ph type="sldNum" sz="quarter" idx="5"/>
          </p:nvPr>
        </p:nvSpPr>
        <p:spPr/>
        <p:txBody>
          <a:bodyPr/>
          <a:lstStyle/>
          <a:p>
            <a:fld id="{8801134E-DECC-4F45-892E-9D0C47B60F47}" type="slidenum">
              <a:rPr lang="fi-FI" smtClean="0"/>
              <a:t>17</a:t>
            </a:fld>
            <a:endParaRPr lang="fi-FI"/>
          </a:p>
        </p:txBody>
      </p:sp>
    </p:spTree>
    <p:extLst>
      <p:ext uri="{BB962C8B-B14F-4D97-AF65-F5344CB8AC3E}">
        <p14:creationId xmlns:p14="http://schemas.microsoft.com/office/powerpoint/2010/main" val="4280930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0" i="0" kern="1200" dirty="0">
                <a:solidFill>
                  <a:schemeClr val="tx1"/>
                </a:solidFill>
                <a:effectLst/>
                <a:latin typeface="+mn-lt"/>
                <a:ea typeface="+mn-ea"/>
                <a:cs typeface="+mn-cs"/>
              </a:rPr>
              <a:t>Tulipaloista n. kolmannes on tarkoituksellisesti sytytettyjä. Joka päivä n.5 tahallista paloa tai sen yritystä.</a:t>
            </a:r>
          </a:p>
          <a:p>
            <a:r>
              <a:rPr lang="fi-FI" dirty="0">
                <a:cs typeface="Calibri" panose="020F0502020204030204"/>
              </a:rPr>
              <a:t>Voimakkaasti leviävän palon sammuttaminen vaikeaa myös pelastuslaitokselle. Ja kun sammuttaminen on vaikeaa, materiaaliset tappiot ovat silloin mittavia.</a:t>
            </a:r>
          </a:p>
          <a:p>
            <a:endParaRPr lang="fi-FI" sz="1200" b="0" i="0" kern="1200" dirty="0">
              <a:solidFill>
                <a:schemeClr val="tx1"/>
              </a:solidFill>
              <a:effectLst/>
              <a:latin typeface="+mn-lt"/>
              <a:ea typeface="+mn-ea"/>
              <a:cs typeface="+mn-cs"/>
            </a:endParaRPr>
          </a:p>
          <a:p>
            <a:r>
              <a:rPr lang="fi-FI" sz="1200" b="0" i="0" kern="1200" dirty="0">
                <a:solidFill>
                  <a:schemeClr val="tx1"/>
                </a:solidFill>
                <a:effectLst/>
                <a:latin typeface="+mn-lt"/>
                <a:ea typeface="+mn-ea"/>
                <a:cs typeface="+mn-cs"/>
              </a:rPr>
              <a:t>Palo leviää helposti. </a:t>
            </a:r>
            <a:r>
              <a:rPr lang="fi-FI" dirty="0"/>
              <a:t>Ensin on aikomuksena "leikkiä" tulella ja kohta tuli riistäytyy. Tämän jälkeen se on vaikeasti pysäytettävissä.</a:t>
            </a:r>
            <a:endParaRPr lang="fi-FI" sz="1200" b="0" i="0" kern="1200" dirty="0">
              <a:solidFill>
                <a:schemeClr val="tx1"/>
              </a:solidFill>
              <a:effectLst/>
              <a:latin typeface="+mn-lt"/>
              <a:cs typeface="Calibri"/>
            </a:endParaRPr>
          </a:p>
          <a:p>
            <a:r>
              <a:rPr lang="fi-FI" sz="1200" b="0" i="0" kern="1200" dirty="0">
                <a:solidFill>
                  <a:schemeClr val="tx1"/>
                </a:solidFill>
                <a:effectLst/>
                <a:latin typeface="+mn-lt"/>
                <a:ea typeface="+mn-ea"/>
                <a:cs typeface="+mn-cs"/>
              </a:rPr>
              <a:t>Korvaussummat usein erittäin suuria: liikerakennus, hoitolaitos, kirkko, asuinkiinteistö, metsäpalo.</a:t>
            </a:r>
          </a:p>
          <a:p>
            <a:endParaRPr lang="fi-FI" sz="1200" b="0" i="0" kern="1200" dirty="0">
              <a:solidFill>
                <a:schemeClr val="tx1"/>
              </a:solidFill>
              <a:effectLst/>
              <a:latin typeface="+mn-lt"/>
              <a:ea typeface="+mn-ea"/>
              <a:cs typeface="+mn-cs"/>
            </a:endParaRPr>
          </a:p>
          <a:p>
            <a:r>
              <a:rPr lang="fi-FI" sz="1200" b="0" i="0" kern="1200" dirty="0">
                <a:solidFill>
                  <a:schemeClr val="tx1"/>
                </a:solidFill>
                <a:effectLst/>
                <a:latin typeface="+mn-lt"/>
                <a:ea typeface="+mn-ea"/>
                <a:cs typeface="+mn-cs"/>
              </a:rPr>
              <a:t>Korvausvelvollisuus koskee myös lapsia (alle 12 v.).</a:t>
            </a:r>
          </a:p>
          <a:p>
            <a:r>
              <a:rPr lang="fi-FI" sz="1200" b="0" i="0" kern="1200" dirty="0">
                <a:solidFill>
                  <a:schemeClr val="tx1"/>
                </a:solidFill>
                <a:effectLst/>
                <a:latin typeface="+mn-lt"/>
                <a:ea typeface="+mn-ea"/>
                <a:cs typeface="+mn-cs"/>
              </a:rPr>
              <a:t>Huoltajan korvausvelvollisuus päättyy lapsen aikuistuessa. Korvausvelvollisuus siirtyy asianomaiselle.</a:t>
            </a:r>
          </a:p>
          <a:p>
            <a:endParaRPr lang="fi-FI" sz="1200" b="0" i="0" kern="1200" dirty="0">
              <a:solidFill>
                <a:schemeClr val="tx1"/>
              </a:solidFill>
              <a:effectLst/>
              <a:latin typeface="+mn-lt"/>
              <a:ea typeface="+mn-ea"/>
              <a:cs typeface="+mn-cs"/>
            </a:endParaRPr>
          </a:p>
          <a:p>
            <a:r>
              <a:rPr lang="fi-FI" i="1" dirty="0">
                <a:cs typeface="Calibri" panose="020F0502020204030204"/>
              </a:rPr>
              <a:t>Tässä voi esimerkiksi laskea, paljonko esim. kesätyön palkalla joutuisi tekemään töitä, että saisi maksettua esimerkiksi 3000 euron laskun tahallisesti sytytetystä roskiksesta(Molok).</a:t>
            </a:r>
          </a:p>
          <a:p>
            <a:r>
              <a:rPr lang="fi-FI" dirty="0">
                <a:cs typeface="Calibri" panose="020F0502020204030204"/>
              </a:rPr>
              <a:t>Entäpä jos vahinko olisi suurempi, vaikkapa 5ha metsää, teollisuuskiinteistö?</a:t>
            </a:r>
            <a:endParaRPr lang="fi-FI" sz="1200" b="0" i="0" kern="1200" dirty="0">
              <a:solidFill>
                <a:schemeClr val="tx1"/>
              </a:solidFill>
              <a:effectLst/>
              <a:latin typeface="+mn-lt"/>
              <a:ea typeface="+mn-ea"/>
              <a:cs typeface="+mn-cs"/>
            </a:endParaRPr>
          </a:p>
          <a:p>
            <a:endParaRPr lang="fi-FI" sz="1200" b="0" i="0" kern="1200" dirty="0">
              <a:solidFill>
                <a:schemeClr val="tx1"/>
              </a:solidFill>
              <a:effectLst/>
              <a:latin typeface="+mn-lt"/>
              <a:ea typeface="+mn-ea"/>
              <a:cs typeface="+mn-cs"/>
            </a:endParaRPr>
          </a:p>
          <a:p>
            <a:endParaRPr lang="fi-FI" dirty="0">
              <a:cs typeface="Calibri" panose="020F0502020204030204"/>
            </a:endParaRPr>
          </a:p>
          <a:p>
            <a:r>
              <a:rPr lang="fi-FI" dirty="0">
                <a:cs typeface="Calibri" panose="020F0502020204030204"/>
              </a:rPr>
              <a:t>Estä tahallinen sytyttely, jos suinkin voit!</a:t>
            </a:r>
          </a:p>
          <a:p>
            <a:endParaRPr lang="fi-FI" dirty="0">
              <a:cs typeface="Calibri" panose="020F0502020204030204"/>
            </a:endParaRPr>
          </a:p>
          <a:p>
            <a:endParaRPr lang="fi-FI" dirty="0"/>
          </a:p>
        </p:txBody>
      </p:sp>
      <p:sp>
        <p:nvSpPr>
          <p:cNvPr id="4" name="Dian numeron paikkamerkki 3"/>
          <p:cNvSpPr>
            <a:spLocks noGrp="1"/>
          </p:cNvSpPr>
          <p:nvPr>
            <p:ph type="sldNum" sz="quarter" idx="5"/>
          </p:nvPr>
        </p:nvSpPr>
        <p:spPr/>
        <p:txBody>
          <a:bodyPr/>
          <a:lstStyle/>
          <a:p>
            <a:fld id="{4D089A14-2351-404B-A31D-56BEC861B9A2}" type="slidenum">
              <a:rPr lang="fi-FI" smtClean="0"/>
              <a:t>18</a:t>
            </a:fld>
            <a:endParaRPr lang="fi-FI"/>
          </a:p>
        </p:txBody>
      </p:sp>
    </p:spTree>
    <p:extLst>
      <p:ext uri="{BB962C8B-B14F-4D97-AF65-F5344CB8AC3E}">
        <p14:creationId xmlns:p14="http://schemas.microsoft.com/office/powerpoint/2010/main" val="2601873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Calibri"/>
              <a:buNone/>
            </a:pPr>
            <a:r>
              <a:rPr lang="fi-FI" sz="1200" b="1" noProof="0" dirty="0"/>
              <a:t>Yleinen vaaramerkki</a:t>
            </a:r>
          </a:p>
          <a:p>
            <a:pPr marL="0" lvl="0" indent="0" algn="l" rtl="0">
              <a:lnSpc>
                <a:spcPct val="100000"/>
              </a:lnSpc>
              <a:spcBef>
                <a:spcPts val="360"/>
              </a:spcBef>
              <a:spcAft>
                <a:spcPts val="0"/>
              </a:spcAft>
              <a:buClr>
                <a:schemeClr val="dk1"/>
              </a:buClr>
              <a:buSzPts val="1400"/>
              <a:buFont typeface="Calibri"/>
              <a:buNone/>
            </a:pPr>
            <a:endParaRPr lang="fi-FI" sz="1200" b="1" noProof="0" dirty="0"/>
          </a:p>
          <a:p>
            <a:pPr marL="0" lvl="0" indent="0" algn="l" rtl="0">
              <a:lnSpc>
                <a:spcPct val="100000"/>
              </a:lnSpc>
              <a:spcBef>
                <a:spcPts val="360"/>
              </a:spcBef>
              <a:spcAft>
                <a:spcPts val="0"/>
              </a:spcAft>
              <a:buClr>
                <a:schemeClr val="dk1"/>
              </a:buClr>
              <a:buSzPts val="1400"/>
              <a:buFont typeface="Calibri"/>
              <a:buNone/>
            </a:pPr>
            <a:r>
              <a:rPr lang="fi-FI" sz="1200" noProof="0" dirty="0"/>
              <a:t>Yleinen vaaramerkki varoittaa ulkona olevia ihmisiä </a:t>
            </a:r>
            <a:r>
              <a:rPr lang="fi-FI" sz="1200" b="1" noProof="0" dirty="0"/>
              <a:t>uhkaavasta, välittömästä vaarasta</a:t>
            </a:r>
            <a:r>
              <a:rPr lang="fi-FI" sz="1200" noProof="0" dirty="0"/>
              <a:t>. Tällaisia vaaratilanteita voivat olla </a:t>
            </a:r>
            <a:r>
              <a:rPr lang="fi-FI" sz="1200" b="1" noProof="0" dirty="0"/>
              <a:t>esimerkiksi suuret tulipalot tai vaarallisten aineiden onnettomuus.</a:t>
            </a:r>
            <a:r>
              <a:rPr lang="fi-FI" sz="1200" noProof="0" dirty="0"/>
              <a:t> Kun yleinen vaaramerkki kuuluu, pitää heti suojautua sisälle ja toimia radiosta tai televisiosta annettavien ohjeiden mukaan. Yleisen vaaramerkin kuuluessa tulee välttää puhelimen käyttöä, jotta linjat eivät tukkeutuisi.</a:t>
            </a:r>
          </a:p>
          <a:p>
            <a:pPr marL="0" lvl="0" indent="0" algn="l" rtl="0">
              <a:lnSpc>
                <a:spcPct val="100000"/>
              </a:lnSpc>
              <a:spcBef>
                <a:spcPts val="360"/>
              </a:spcBef>
              <a:spcAft>
                <a:spcPts val="0"/>
              </a:spcAft>
              <a:buClr>
                <a:schemeClr val="dk1"/>
              </a:buClr>
              <a:buSzPts val="1400"/>
              <a:buFont typeface="Calibri"/>
              <a:buNone/>
            </a:pPr>
            <a:br>
              <a:rPr lang="fi-FI" sz="1200" noProof="0" dirty="0"/>
            </a:br>
            <a:r>
              <a:rPr lang="fi-FI" sz="1200" b="0" i="0" u="none" strike="noStrike" cap="none" noProof="0" dirty="0">
                <a:solidFill>
                  <a:schemeClr val="dk1"/>
                </a:solidFill>
                <a:latin typeface="+mn-lt"/>
                <a:ea typeface="Calibri"/>
                <a:cs typeface="Calibri"/>
                <a:sym typeface="Calibri"/>
              </a:rPr>
              <a:t>Väestöhälytinjärjestelmää pidetään yllä tositilanteiden varalta, ja järjestelmän toimivuutta testataan joka kuukauden ensimmäisenä arkimaanantaina klo 12 soittamalla kokeilumerkki. Kokeilumerkki on yhtämittainen tasainen hälyttimen ääni, joka kestää 7 sekuntia. Kokeilumerkki ei edellytä ihmisiltä toimenpiteitä. </a:t>
            </a:r>
            <a:r>
              <a:rPr lang="fi-FI" sz="1200" b="1" i="0" u="none" strike="noStrike" cap="none" noProof="0" dirty="0">
                <a:solidFill>
                  <a:schemeClr val="dk1"/>
                </a:solidFill>
                <a:latin typeface="+mn-lt"/>
                <a:ea typeface="Calibri"/>
                <a:cs typeface="Calibri"/>
                <a:sym typeface="Calibri"/>
              </a:rPr>
              <a:t>Tiedustelusoittoja ei saa soittaa hätänumeroon 112, koska se kuormittaa järjestelmää.</a:t>
            </a:r>
          </a:p>
          <a:p>
            <a:pPr marL="0" lvl="0" indent="0" algn="l" rtl="0">
              <a:lnSpc>
                <a:spcPct val="100000"/>
              </a:lnSpc>
              <a:spcBef>
                <a:spcPts val="360"/>
              </a:spcBef>
              <a:spcAft>
                <a:spcPts val="0"/>
              </a:spcAft>
              <a:buClr>
                <a:schemeClr val="dk1"/>
              </a:buClr>
              <a:buSzPts val="1400"/>
              <a:buFont typeface="Calibri"/>
              <a:buNone/>
            </a:pPr>
            <a:endParaRPr lang="fi-FI" sz="1200" b="1" i="0" u="none" strike="noStrike" cap="none" noProof="0" dirty="0">
              <a:solidFill>
                <a:schemeClr val="dk1"/>
              </a:solidFill>
              <a:latin typeface="+mn-lt"/>
              <a:cs typeface="Calibri"/>
              <a:sym typeface="Calibri"/>
            </a:endParaRPr>
          </a:p>
          <a:p>
            <a:pPr marL="0" lvl="0" indent="0" algn="l" rtl="0">
              <a:lnSpc>
                <a:spcPct val="100000"/>
              </a:lnSpc>
              <a:spcBef>
                <a:spcPts val="360"/>
              </a:spcBef>
              <a:spcAft>
                <a:spcPts val="0"/>
              </a:spcAft>
              <a:buClr>
                <a:schemeClr val="dk1"/>
              </a:buClr>
              <a:buSzPts val="1400"/>
              <a:buFont typeface="Calibri"/>
              <a:buNone/>
            </a:pPr>
            <a:endParaRPr lang="fi-FI" sz="1200" noProof="0" dirty="0"/>
          </a:p>
          <a:p>
            <a:endParaRPr lang="fi-FI" dirty="0"/>
          </a:p>
        </p:txBody>
      </p:sp>
      <p:sp>
        <p:nvSpPr>
          <p:cNvPr id="4" name="Dian numeron paikkamerkki 3"/>
          <p:cNvSpPr>
            <a:spLocks noGrp="1"/>
          </p:cNvSpPr>
          <p:nvPr>
            <p:ph type="sldNum" sz="quarter" idx="5"/>
          </p:nvPr>
        </p:nvSpPr>
        <p:spPr/>
        <p:txBody>
          <a:bodyPr/>
          <a:lstStyle/>
          <a:p>
            <a:fld id="{4D089A14-2351-404B-A31D-56BEC861B9A2}" type="slidenum">
              <a:rPr lang="fi-FI" smtClean="0"/>
              <a:t>19</a:t>
            </a:fld>
            <a:endParaRPr lang="fi-FI"/>
          </a:p>
        </p:txBody>
      </p:sp>
    </p:spTree>
    <p:extLst>
      <p:ext uri="{BB962C8B-B14F-4D97-AF65-F5344CB8AC3E}">
        <p14:creationId xmlns:p14="http://schemas.microsoft.com/office/powerpoint/2010/main" val="3495133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Teemat.</a:t>
            </a:r>
          </a:p>
          <a:p>
            <a:endParaRPr lang="fi-FI" dirty="0"/>
          </a:p>
          <a:p>
            <a:r>
              <a:rPr lang="fi-FI" b="1" dirty="0"/>
              <a:t>Liikenne ja toiminta liikenneonnettomuuksissa</a:t>
            </a:r>
            <a:r>
              <a:rPr lang="fi-FI" dirty="0"/>
              <a:t>: Olemme osa liikennettä lähes päivittäin. Miten osallistumme liikenteeseen turvalliseesti ja vaarantamatta toisia? Miten onnettomuustilanteessa tulee toimia?</a:t>
            </a:r>
          </a:p>
          <a:p>
            <a:endParaRPr lang="fi-FI" dirty="0"/>
          </a:p>
          <a:p>
            <a:r>
              <a:rPr lang="fi-FI" b="1" dirty="0"/>
              <a:t>Hätäensiapu</a:t>
            </a:r>
            <a:r>
              <a:rPr lang="fi-FI" dirty="0"/>
              <a:t>: Meillä jokaisella on auttamisvelvollisuus. Mitä on hätäensiapu?</a:t>
            </a:r>
          </a:p>
          <a:p>
            <a:endParaRPr lang="fi-FI" dirty="0"/>
          </a:p>
          <a:p>
            <a:r>
              <a:rPr lang="fi-FI" b="1" dirty="0"/>
              <a:t>Toiminta tulipalossa:</a:t>
            </a:r>
            <a:r>
              <a:rPr lang="fi-FI" dirty="0"/>
              <a:t> Kertaamme toimintaohjeet.</a:t>
            </a:r>
          </a:p>
          <a:p>
            <a:endParaRPr lang="fi-FI" dirty="0"/>
          </a:p>
          <a:p>
            <a:r>
              <a:rPr lang="fi-FI" b="1" dirty="0"/>
              <a:t>Tahallinen sytyttely:</a:t>
            </a:r>
            <a:r>
              <a:rPr lang="fi-FI" dirty="0"/>
              <a:t> Tahallisen sytyttelyn syitä ja seurauksia.</a:t>
            </a:r>
          </a:p>
          <a:p>
            <a:endParaRPr lang="fi-FI" dirty="0"/>
          </a:p>
          <a:p>
            <a:r>
              <a:rPr lang="fi-FI" b="1" dirty="0"/>
              <a:t>Yleinen vaaramerkki</a:t>
            </a:r>
            <a:r>
              <a:rPr lang="fi-FI" dirty="0"/>
              <a:t>. Ohjeita sisälle suojautumiseen.</a:t>
            </a:r>
          </a:p>
        </p:txBody>
      </p:sp>
      <p:sp>
        <p:nvSpPr>
          <p:cNvPr id="4" name="Dian numeron paikkamerkki 3"/>
          <p:cNvSpPr>
            <a:spLocks noGrp="1"/>
          </p:cNvSpPr>
          <p:nvPr>
            <p:ph type="sldNum" sz="quarter" idx="5"/>
          </p:nvPr>
        </p:nvSpPr>
        <p:spPr/>
        <p:txBody>
          <a:bodyPr/>
          <a:lstStyle/>
          <a:p>
            <a:fld id="{4D089A14-2351-404B-A31D-56BEC861B9A2}" type="slidenum">
              <a:rPr lang="fi-FI" smtClean="0"/>
              <a:t>2</a:t>
            </a:fld>
            <a:endParaRPr lang="fi-FI"/>
          </a:p>
        </p:txBody>
      </p:sp>
    </p:spTree>
    <p:extLst>
      <p:ext uri="{BB962C8B-B14F-4D97-AF65-F5344CB8AC3E}">
        <p14:creationId xmlns:p14="http://schemas.microsoft.com/office/powerpoint/2010/main" val="4222921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Tämä on lopetusdia. Palomiehen ammatista kiinnostuneille, voit näyttää vielä kaksi seuraavaa diaa - ammatista sekä pääsykoevaatimuksista.</a:t>
            </a:r>
          </a:p>
        </p:txBody>
      </p:sp>
      <p:sp>
        <p:nvSpPr>
          <p:cNvPr id="4" name="Dian numeron paikkamerkki 3"/>
          <p:cNvSpPr>
            <a:spLocks noGrp="1"/>
          </p:cNvSpPr>
          <p:nvPr>
            <p:ph type="sldNum" sz="quarter" idx="5"/>
          </p:nvPr>
        </p:nvSpPr>
        <p:spPr/>
        <p:txBody>
          <a:bodyPr/>
          <a:lstStyle/>
          <a:p>
            <a:fld id="{8801134E-DECC-4F45-892E-9D0C47B60F47}" type="slidenum">
              <a:rPr lang="fi-FI" smtClean="0"/>
              <a:t>20</a:t>
            </a:fld>
            <a:endParaRPr lang="fi-FI"/>
          </a:p>
        </p:txBody>
      </p:sp>
    </p:spTree>
    <p:extLst>
      <p:ext uri="{BB962C8B-B14F-4D97-AF65-F5344CB8AC3E}">
        <p14:creationId xmlns:p14="http://schemas.microsoft.com/office/powerpoint/2010/main" val="3968637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Linkit pelastusopisto</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hlinkClick r:id="rId3"/>
              </a:rPr>
              <a:t>https://www.pelastusopisto.fi/koulutus/tutkinnot/pelastajatutkinto/</a:t>
            </a:r>
            <a:endParaRPr lang="fi-FI" dirty="0"/>
          </a:p>
          <a:p>
            <a:endParaRPr lang="fi-FI" dirty="0"/>
          </a:p>
        </p:txBody>
      </p:sp>
      <p:sp>
        <p:nvSpPr>
          <p:cNvPr id="4" name="Dian numeron paikkamerkki 3"/>
          <p:cNvSpPr>
            <a:spLocks noGrp="1"/>
          </p:cNvSpPr>
          <p:nvPr>
            <p:ph type="sldNum" sz="quarter" idx="5"/>
          </p:nvPr>
        </p:nvSpPr>
        <p:spPr/>
        <p:txBody>
          <a:bodyPr/>
          <a:lstStyle/>
          <a:p>
            <a:fld id="{8801134E-DECC-4F45-892E-9D0C47B60F47}" type="slidenum">
              <a:rPr lang="fi-FI" smtClean="0"/>
              <a:t>21</a:t>
            </a:fld>
            <a:endParaRPr lang="fi-FI"/>
          </a:p>
        </p:txBody>
      </p:sp>
    </p:spTree>
    <p:extLst>
      <p:ext uri="{BB962C8B-B14F-4D97-AF65-F5344CB8AC3E}">
        <p14:creationId xmlns:p14="http://schemas.microsoft.com/office/powerpoint/2010/main" val="1587768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0" i="0" kern="1200" dirty="0">
                <a:solidFill>
                  <a:schemeClr val="tx1"/>
                </a:solidFill>
                <a:effectLst/>
                <a:latin typeface="+mn-lt"/>
                <a:ea typeface="+mn-ea"/>
                <a:cs typeface="+mn-cs"/>
              </a:rPr>
              <a:t>Mitä hyötyä sovelluksesta on?</a:t>
            </a:r>
          </a:p>
          <a:p>
            <a:endParaRPr lang="fi-FI" sz="1200" b="0" i="0" kern="1200" dirty="0">
              <a:solidFill>
                <a:schemeClr val="tx1"/>
              </a:solidFill>
              <a:effectLst/>
              <a:latin typeface="+mn-lt"/>
              <a:ea typeface="+mn-ea"/>
              <a:cs typeface="+mn-cs"/>
            </a:endParaRPr>
          </a:p>
          <a:p>
            <a:pPr fontAlgn="t"/>
            <a:r>
              <a:rPr lang="fi-FI" sz="1200" b="0" i="0" kern="1200" dirty="0">
                <a:solidFill>
                  <a:schemeClr val="tx1"/>
                </a:solidFill>
                <a:effectLst/>
                <a:latin typeface="+mn-lt"/>
                <a:ea typeface="+mn-ea"/>
                <a:cs typeface="+mn-cs"/>
              </a:rPr>
              <a:t>Apua oikeaan paikkaan hätä- ja ongelmatilanteissa</a:t>
            </a:r>
          </a:p>
          <a:p>
            <a:pPr fontAlgn="t"/>
            <a:r>
              <a:rPr lang="fi-FI" sz="1200" b="0" i="0" kern="1200" dirty="0">
                <a:solidFill>
                  <a:schemeClr val="tx1"/>
                </a:solidFill>
                <a:effectLst/>
                <a:latin typeface="+mn-lt"/>
                <a:ea typeface="+mn-ea"/>
                <a:cs typeface="+mn-cs"/>
              </a:rPr>
              <a:t>Muista hätätilanteessa soittaa hätäpuhelu sovelluksen kautta. Tällöin </a:t>
            </a:r>
            <a:r>
              <a:rPr lang="fi-FI" sz="1200" b="0" i="0" kern="1200" dirty="0" err="1">
                <a:solidFill>
                  <a:schemeClr val="tx1"/>
                </a:solidFill>
                <a:effectLst/>
                <a:latin typeface="+mn-lt"/>
                <a:ea typeface="+mn-ea"/>
                <a:cs typeface="+mn-cs"/>
              </a:rPr>
              <a:t>sijaintitietosi</a:t>
            </a:r>
            <a:r>
              <a:rPr lang="fi-FI" sz="1200" b="0" i="0" kern="1200" dirty="0">
                <a:solidFill>
                  <a:schemeClr val="tx1"/>
                </a:solidFill>
                <a:effectLst/>
                <a:latin typeface="+mn-lt"/>
                <a:ea typeface="+mn-ea"/>
                <a:cs typeface="+mn-cs"/>
              </a:rPr>
              <a:t> välittyy hätäkeskukseen automaattisesti. Se nopeuttaa hätäpuhelujen käsittelyä ja apua osataan lähettää paikalle lähimmästä mahdollisesta yksiköstä.</a:t>
            </a:r>
          </a:p>
          <a:p>
            <a:pPr fontAlgn="t"/>
            <a:r>
              <a:rPr lang="fi-FI" sz="1200" b="0" i="0" kern="1200" dirty="0" err="1">
                <a:solidFill>
                  <a:schemeClr val="tx1"/>
                </a:solidFill>
                <a:effectLst/>
                <a:latin typeface="+mn-lt"/>
                <a:ea typeface="+mn-ea"/>
                <a:cs typeface="+mn-cs"/>
              </a:rPr>
              <a:t>Sijaintitieto</a:t>
            </a:r>
            <a:r>
              <a:rPr lang="fi-FI" sz="1200" b="0" i="0" kern="1200" dirty="0">
                <a:solidFill>
                  <a:schemeClr val="tx1"/>
                </a:solidFill>
                <a:effectLst/>
                <a:latin typeface="+mn-lt"/>
                <a:ea typeface="+mn-ea"/>
                <a:cs typeface="+mn-cs"/>
              </a:rPr>
              <a:t> välittyy myös silloin, kun soitat sovelluksen kautta Tienkäyttäjän linjalle tai Meripelastuskeskukseen. </a:t>
            </a:r>
            <a:r>
              <a:rPr lang="fi-FI" sz="1200" b="0" i="0" kern="1200" dirty="0" err="1">
                <a:solidFill>
                  <a:schemeClr val="tx1"/>
                </a:solidFill>
                <a:effectLst/>
                <a:latin typeface="+mn-lt"/>
                <a:ea typeface="+mn-ea"/>
                <a:cs typeface="+mn-cs"/>
              </a:rPr>
              <a:t>Sijaintitiedon</a:t>
            </a:r>
            <a:r>
              <a:rPr lang="fi-FI" sz="1200" b="0" i="0" kern="1200" dirty="0">
                <a:solidFill>
                  <a:schemeClr val="tx1"/>
                </a:solidFill>
                <a:effectLst/>
                <a:latin typeface="+mn-lt"/>
                <a:ea typeface="+mn-ea"/>
                <a:cs typeface="+mn-cs"/>
              </a:rPr>
              <a:t> lähetys aktivoituu silloin, kun soitat kyseisiin numeroihin sovelluksen kautta. Numerot löytyvät Päivystysnumerot-välilehdeltä.</a:t>
            </a:r>
          </a:p>
          <a:p>
            <a:pPr fontAlgn="t"/>
            <a:endParaRPr lang="fi-FI" sz="1200" b="0" i="0" kern="1200" dirty="0">
              <a:solidFill>
                <a:schemeClr val="tx1"/>
              </a:solidFill>
              <a:effectLst/>
              <a:latin typeface="+mn-lt"/>
              <a:ea typeface="+mn-ea"/>
              <a:cs typeface="+mn-cs"/>
            </a:endParaRPr>
          </a:p>
          <a:p>
            <a:pPr fontAlgn="t"/>
            <a:r>
              <a:rPr lang="fi-FI" sz="1200" b="0" i="0" kern="1200" dirty="0">
                <a:solidFill>
                  <a:schemeClr val="tx1"/>
                </a:solidFill>
                <a:effectLst/>
                <a:latin typeface="+mn-lt"/>
                <a:ea typeface="+mn-ea"/>
                <a:cs typeface="+mn-cs"/>
              </a:rPr>
              <a:t>Apua eri tilanteisiin</a:t>
            </a:r>
          </a:p>
          <a:p>
            <a:pPr fontAlgn="t"/>
            <a:r>
              <a:rPr lang="fi-FI" sz="1200" b="0" i="0" kern="1200" dirty="0">
                <a:solidFill>
                  <a:schemeClr val="tx1"/>
                </a:solidFill>
                <a:effectLst/>
                <a:latin typeface="+mn-lt"/>
                <a:ea typeface="+mn-ea"/>
                <a:cs typeface="+mn-cs"/>
              </a:rPr>
              <a:t>Löydät sovelluksen Palvelut-välilehdeltä päivystysnumeroita kiireettömään avuntarpeeseen. Lisäksi voit tarkistaa sovelluksen avulla lähimmän sydäniskurin sijainnin.</a:t>
            </a:r>
          </a:p>
          <a:p>
            <a:pPr fontAlgn="t"/>
            <a:r>
              <a:rPr lang="fi-FI" sz="1200" b="0" i="0" kern="1200" dirty="0">
                <a:solidFill>
                  <a:schemeClr val="tx1"/>
                </a:solidFill>
                <a:effectLst/>
                <a:latin typeface="+mn-lt"/>
                <a:ea typeface="+mn-ea"/>
                <a:cs typeface="+mn-cs"/>
              </a:rPr>
              <a:t>Toimintaohjeista voit ladata veneilijöille suunnatut toimintakortit sekä tutustua aivoverenkiertohäiriön oireisiin. Lisäksi pääset sovelluksen kautta koronavirustaudin oirearvioon.</a:t>
            </a:r>
          </a:p>
          <a:p>
            <a:pPr fontAlgn="t"/>
            <a:endParaRPr lang="fi-FI" sz="1200" b="0" i="0" kern="1200" dirty="0">
              <a:solidFill>
                <a:schemeClr val="tx1"/>
              </a:solidFill>
              <a:effectLst/>
              <a:latin typeface="+mn-lt"/>
              <a:ea typeface="+mn-ea"/>
              <a:cs typeface="+mn-cs"/>
            </a:endParaRPr>
          </a:p>
          <a:p>
            <a:pPr fontAlgn="t"/>
            <a:r>
              <a:rPr lang="fi-FI" sz="1200" b="0" i="0" kern="1200" dirty="0">
                <a:solidFill>
                  <a:schemeClr val="tx1"/>
                </a:solidFill>
                <a:effectLst/>
                <a:latin typeface="+mn-lt"/>
                <a:ea typeface="+mn-ea"/>
                <a:cs typeface="+mn-cs"/>
              </a:rPr>
              <a:t>Vältä vaaratilanteet</a:t>
            </a:r>
          </a:p>
          <a:p>
            <a:pPr fontAlgn="t"/>
            <a:r>
              <a:rPr lang="fi-FI" sz="1200" b="0" i="0" kern="1200" dirty="0">
                <a:solidFill>
                  <a:schemeClr val="tx1"/>
                </a:solidFill>
                <a:effectLst/>
                <a:latin typeface="+mn-lt"/>
                <a:ea typeface="+mn-ea"/>
                <a:cs typeface="+mn-cs"/>
              </a:rPr>
              <a:t>Alueelliset vaara- ja viranomaistiedotteet välitetään sovelluksen kautta puhelimen </a:t>
            </a:r>
            <a:r>
              <a:rPr lang="fi-FI" sz="1200" b="0" i="0" kern="1200" dirty="0" err="1">
                <a:solidFill>
                  <a:schemeClr val="tx1"/>
                </a:solidFill>
                <a:effectLst/>
                <a:latin typeface="+mn-lt"/>
                <a:ea typeface="+mn-ea"/>
                <a:cs typeface="+mn-cs"/>
              </a:rPr>
              <a:t>sijaintitietoon</a:t>
            </a:r>
            <a:r>
              <a:rPr lang="fi-FI" sz="1200" b="0" i="0" kern="1200" dirty="0">
                <a:solidFill>
                  <a:schemeClr val="tx1"/>
                </a:solidFill>
                <a:effectLst/>
                <a:latin typeface="+mn-lt"/>
                <a:ea typeface="+mn-ea"/>
                <a:cs typeface="+mn-cs"/>
              </a:rPr>
              <a:t> perustuen. Tiedotteiden sisällöstä vastaa aina tiedotteen antava viranomainen.</a:t>
            </a:r>
          </a:p>
          <a:p>
            <a:pPr fontAlgn="t"/>
            <a:r>
              <a:rPr lang="fi-FI" sz="1200" b="0" i="0" kern="1200" dirty="0">
                <a:solidFill>
                  <a:schemeClr val="tx1"/>
                </a:solidFill>
                <a:effectLst/>
                <a:latin typeface="+mn-lt"/>
                <a:ea typeface="+mn-ea"/>
                <a:cs typeface="+mn-cs"/>
              </a:rPr>
              <a:t>Saat uudesta vaara- ja viranomaistiedotteesta äänimerkin sekä ilmoituksen puhelimen näytölle. Kaikki avoimet tiedotteet löytyvät Tiedotteet-välilehdeltä. </a:t>
            </a:r>
          </a:p>
          <a:p>
            <a:pPr fontAlgn="t"/>
            <a:r>
              <a:rPr lang="fi-FI" sz="1200" b="0" i="0" kern="1200" dirty="0">
                <a:solidFill>
                  <a:schemeClr val="tx1"/>
                </a:solidFill>
                <a:effectLst/>
                <a:latin typeface="+mn-lt"/>
                <a:ea typeface="+mn-ea"/>
                <a:cs typeface="+mn-cs"/>
              </a:rPr>
              <a:t>Puhelinten omat käyttöjärjestelmät saattavat rajoittaa tiedotteiden </a:t>
            </a:r>
            <a:r>
              <a:rPr lang="fi-FI" sz="1200" b="0" i="0" kern="1200" dirty="0" err="1">
                <a:solidFill>
                  <a:schemeClr val="tx1"/>
                </a:solidFill>
                <a:effectLst/>
                <a:latin typeface="+mn-lt"/>
                <a:ea typeface="+mn-ea"/>
                <a:cs typeface="+mn-cs"/>
              </a:rPr>
              <a:t>läpituloa</a:t>
            </a:r>
            <a:r>
              <a:rPr lang="fi-FI" sz="1200" b="0" i="0" kern="1200" dirty="0">
                <a:solidFill>
                  <a:schemeClr val="tx1"/>
                </a:solidFill>
                <a:effectLst/>
                <a:latin typeface="+mn-lt"/>
                <a:ea typeface="+mn-ea"/>
                <a:cs typeface="+mn-cs"/>
              </a:rPr>
              <a:t>. Ilmoitus voi jäädä tulematta esimerkiksi silloin, jos ei ole antanut sovellukselle lupaa seurata sijaintia tai lähettää ilmoituksia, puhelin on virransäästötilassa tai paikannus ei ole jostain syystä onnistunut.</a:t>
            </a:r>
          </a:p>
          <a:p>
            <a:endParaRPr lang="fi-FI" dirty="0"/>
          </a:p>
          <a:p>
            <a:r>
              <a:rPr lang="fi-FI" dirty="0"/>
              <a:t>Lähde: (https://112.fi/sovelluksen-kaytto).</a:t>
            </a:r>
          </a:p>
          <a:p>
            <a:endParaRPr lang="fi-FI" dirty="0"/>
          </a:p>
          <a:p>
            <a:r>
              <a:rPr lang="fi-FI" dirty="0"/>
              <a:t>Perehtykää yhdessä tai omatoimisesti sovelluksen tarjontaan.</a:t>
            </a:r>
          </a:p>
        </p:txBody>
      </p:sp>
      <p:sp>
        <p:nvSpPr>
          <p:cNvPr id="4" name="Dian numeron paikkamerkki 3"/>
          <p:cNvSpPr>
            <a:spLocks noGrp="1"/>
          </p:cNvSpPr>
          <p:nvPr>
            <p:ph type="sldNum" sz="quarter" idx="5"/>
          </p:nvPr>
        </p:nvSpPr>
        <p:spPr/>
        <p:txBody>
          <a:bodyPr/>
          <a:lstStyle/>
          <a:p>
            <a:fld id="{83FEACA7-36E8-42A1-98E4-2B056073F588}" type="slidenum">
              <a:rPr lang="fi-FI" smtClean="0"/>
              <a:t>3</a:t>
            </a:fld>
            <a:endParaRPr lang="fi-FI"/>
          </a:p>
        </p:txBody>
      </p:sp>
    </p:spTree>
    <p:extLst>
      <p:ext uri="{BB962C8B-B14F-4D97-AF65-F5344CB8AC3E}">
        <p14:creationId xmlns:p14="http://schemas.microsoft.com/office/powerpoint/2010/main" val="664911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Liikennesääntöjen tehtävänä on yhdenmukaistaa liikennettä, lisätä turvallisuutta ja vähentää onnettomuuksia.</a:t>
            </a:r>
          </a:p>
          <a:p>
            <a:endParaRPr lang="fi-FI" dirty="0"/>
          </a:p>
          <a:p>
            <a:pPr marL="171450" indent="-171450">
              <a:lnSpc>
                <a:spcPct val="90000"/>
              </a:lnSpc>
              <a:spcBef>
                <a:spcPts val="1000"/>
              </a:spcBef>
              <a:buFont typeface="Arial"/>
              <a:buChar char="•"/>
            </a:pPr>
            <a:r>
              <a:rPr lang="fi-FI" b="1" dirty="0"/>
              <a:t>Jalankulkija</a:t>
            </a:r>
            <a:r>
              <a:rPr lang="fi-FI" dirty="0"/>
              <a:t>: heijastin, kännykän käyttö kävellessä (huomioi liikenne ympärilläsi koko ajan!), varovaisuus suojateitä ylittäessä etenkin ns. Giljotiinitilanteessa = Liikenteen giljotiini-ilmiöllä tarkoitetaan jalankulkijoille ja pyöräilijöille erityisen vaarallista tilannetta, jossa ajoneuvolla ohitetaan suojatien eteen pysähtynyt ajoneuvo pysähtymättä --&gt; jalankulkija saattaa kävellä suoraan surman suuhun, mikäli viereisen kaistan ajoneuvon ei pysähdy!</a:t>
            </a:r>
            <a:endParaRPr lang="en-US" dirty="0"/>
          </a:p>
          <a:p>
            <a:pPr marL="171450" indent="-171450">
              <a:lnSpc>
                <a:spcPct val="90000"/>
              </a:lnSpc>
              <a:spcBef>
                <a:spcPts val="1000"/>
              </a:spcBef>
              <a:buFont typeface="Arial"/>
              <a:buChar char="•"/>
            </a:pPr>
            <a:r>
              <a:rPr lang="fi-FI" b="1" dirty="0">
                <a:cs typeface="Calibri"/>
              </a:rPr>
              <a:t>Tilastoja jalankulkijoiden onnettomuuksista: </a:t>
            </a:r>
            <a:r>
              <a:rPr lang="fi-FI" dirty="0"/>
              <a:t>Taajamissa tapahtui 60 prosenttia kuolemantapauksista ja yhdeksän kymmenestä loukkaantumisesta. Uhreista joka viides menehtyi suojatiellä. Jalankulkijoiden loukkaantumisista 60 prosenttia tapahtui suojatiellä. (</a:t>
            </a:r>
            <a:r>
              <a:rPr lang="fi-FI" dirty="0">
                <a:hlinkClick r:id="rId3"/>
              </a:rPr>
              <a:t>lähde</a:t>
            </a:r>
            <a:r>
              <a:rPr lang="fi-FI" dirty="0"/>
              <a:t>)</a:t>
            </a:r>
            <a:endParaRPr lang="fi-FI" dirty="0">
              <a:cs typeface="Calibri"/>
            </a:endParaRPr>
          </a:p>
          <a:p>
            <a:pPr marL="0" indent="0">
              <a:lnSpc>
                <a:spcPct val="90000"/>
              </a:lnSpc>
              <a:spcBef>
                <a:spcPts val="1000"/>
              </a:spcBef>
              <a:buFont typeface="Arial"/>
              <a:buNone/>
            </a:pPr>
            <a:endParaRPr lang="fi-FI" b="1" i="1" dirty="0">
              <a:cs typeface="Calibri"/>
            </a:endParaRPr>
          </a:p>
          <a:p>
            <a:pPr marL="0" indent="0">
              <a:lnSpc>
                <a:spcPct val="90000"/>
              </a:lnSpc>
              <a:spcBef>
                <a:spcPts val="1000"/>
              </a:spcBef>
              <a:buFont typeface="Arial"/>
              <a:buNone/>
            </a:pPr>
            <a:r>
              <a:rPr lang="fi-FI" b="1" i="1" dirty="0">
                <a:cs typeface="Calibri"/>
              </a:rPr>
              <a:t>+Rikseistä huolimatta, lähiympäristö kannattaa ehdottomasti ottaa haltuun jalkapatikassa jatkossakin. Saat raitista ilmaa ja liikuntaa. </a:t>
            </a:r>
          </a:p>
          <a:p>
            <a:pPr>
              <a:lnSpc>
                <a:spcPct val="90000"/>
              </a:lnSpc>
              <a:spcBef>
                <a:spcPts val="1000"/>
              </a:spcBef>
            </a:pPr>
            <a:endParaRPr lang="fi-FI" dirty="0"/>
          </a:p>
          <a:p>
            <a:pPr>
              <a:lnSpc>
                <a:spcPct val="90000"/>
              </a:lnSpc>
              <a:spcBef>
                <a:spcPts val="1000"/>
              </a:spcBef>
            </a:pPr>
            <a:endParaRPr lang="fi-FI" dirty="0"/>
          </a:p>
          <a:p>
            <a:pPr marL="171450" indent="-171450">
              <a:lnSpc>
                <a:spcPct val="90000"/>
              </a:lnSpc>
              <a:spcBef>
                <a:spcPts val="1000"/>
              </a:spcBef>
              <a:buFont typeface="Arial"/>
              <a:buChar char="•"/>
            </a:pPr>
            <a:r>
              <a:rPr lang="fi-FI" b="1" dirty="0"/>
              <a:t>Polkupyörä</a:t>
            </a:r>
            <a:r>
              <a:rPr lang="fi-FI" dirty="0"/>
              <a:t>; heijastin, valot, liikennesäännöt, suuntamerkkien näyttäminen kädellä, ei käytetä kännykkää ajaessa!</a:t>
            </a:r>
            <a:endParaRPr lang="en-US" dirty="0">
              <a:cs typeface="Calibri"/>
            </a:endParaRPr>
          </a:p>
          <a:p>
            <a:pPr>
              <a:buFont typeface="Arial"/>
              <a:buChar char="•"/>
            </a:pPr>
            <a:r>
              <a:rPr lang="fi-FI" b="1" dirty="0">
                <a:cs typeface="Calibri"/>
              </a:rPr>
              <a:t> Tilastoja pyöräilijöiden onnettomuuksista:</a:t>
            </a:r>
            <a:r>
              <a:rPr lang="fi-FI" dirty="0">
                <a:cs typeface="Calibri"/>
              </a:rPr>
              <a:t> </a:t>
            </a:r>
            <a:r>
              <a:rPr lang="fi-FI" dirty="0"/>
              <a:t>Viimeisen kolmen vuoden aikana on kuollut vuosittain keskimäärin 26 ja loukkaantunut 570 pyöräilijää. Vuoden 2020 tietojen mukaan vakavasti loukkaantuneita oli 59. Kaikista tieliikenteessä menehtyneistä lähes joka kymmenes ja loukkaantuneista joka kahdeksas oli pyöräilijä. Taajamissa tapahtui seitsemän kymmenestä kuolemantapauksesta ja yhdeksän kymmenestä loukkaantumisesta.  (</a:t>
            </a:r>
            <a:r>
              <a:rPr lang="fi-FI" dirty="0">
                <a:hlinkClick r:id="rId4"/>
              </a:rPr>
              <a:t>lähde</a:t>
            </a:r>
            <a:r>
              <a:rPr lang="fi-FI" dirty="0"/>
              <a:t>)</a:t>
            </a:r>
            <a:endParaRPr lang="fi-FI" b="1" dirty="0"/>
          </a:p>
          <a:p>
            <a:r>
              <a:rPr lang="fi-FI" sz="1200" b="0" i="0" kern="1200" dirty="0">
                <a:solidFill>
                  <a:schemeClr val="tx1"/>
                </a:solidFill>
                <a:effectLst/>
                <a:latin typeface="+mn-lt"/>
                <a:ea typeface="+mn-ea"/>
                <a:cs typeface="+mn-cs"/>
              </a:rPr>
              <a:t>Kypärän suojaavuutta on selvitetty useissa eri tutkimuksissa. Olivier &amp; </a:t>
            </a:r>
            <a:r>
              <a:rPr lang="fi-FI" sz="1200" b="0" i="0" kern="1200" dirty="0" err="1">
                <a:solidFill>
                  <a:schemeClr val="tx1"/>
                </a:solidFill>
                <a:effectLst/>
                <a:latin typeface="+mn-lt"/>
                <a:ea typeface="+mn-ea"/>
                <a:cs typeface="+mn-cs"/>
              </a:rPr>
              <a:t>Creighton</a:t>
            </a:r>
            <a:r>
              <a:rPr lang="fi-FI" sz="1200" b="0" i="0" kern="1200" dirty="0">
                <a:solidFill>
                  <a:schemeClr val="tx1"/>
                </a:solidFill>
                <a:effectLst/>
                <a:latin typeface="+mn-lt"/>
                <a:ea typeface="+mn-ea"/>
                <a:cs typeface="+mn-cs"/>
              </a:rPr>
              <a:t> tekivät vuonna 2016 laajan meta-analyysin pyöräilykypärän suojavaikutuksesta. Tässä meta-analyysissa oli mukana 40 tutkimusta ja 64.000 pyöräilytapaturmaa. Pyöräilykypärän käyttö laski päävammojen todennäköisyyttä 51 %, vakavien päävammojen 69 %, </a:t>
            </a:r>
            <a:r>
              <a:rPr lang="fi-FI" sz="1200" b="0" i="0" kern="1200" dirty="0" err="1">
                <a:solidFill>
                  <a:schemeClr val="tx1"/>
                </a:solidFill>
                <a:effectLst/>
                <a:latin typeface="+mn-lt"/>
                <a:ea typeface="+mn-ea"/>
                <a:cs typeface="+mn-cs"/>
              </a:rPr>
              <a:t>kasvovammojen</a:t>
            </a:r>
            <a:r>
              <a:rPr lang="fi-FI" sz="1200" b="0" i="0" kern="1200" dirty="0">
                <a:solidFill>
                  <a:schemeClr val="tx1"/>
                </a:solidFill>
                <a:effectLst/>
                <a:latin typeface="+mn-lt"/>
                <a:ea typeface="+mn-ea"/>
                <a:cs typeface="+mn-cs"/>
              </a:rPr>
              <a:t> 33 % ja kuolettavien päävammojen 65 %. </a:t>
            </a:r>
            <a:r>
              <a:rPr lang="fi-FI" sz="1200" b="0" i="0" kern="1200" dirty="0" err="1">
                <a:solidFill>
                  <a:schemeClr val="tx1"/>
                </a:solidFill>
                <a:effectLst/>
                <a:latin typeface="+mn-lt"/>
                <a:ea typeface="+mn-ea"/>
                <a:cs typeface="+mn-cs"/>
              </a:rPr>
              <a:t>Høyen</a:t>
            </a:r>
            <a:r>
              <a:rPr lang="fi-FI" sz="1200" b="0" i="0" kern="1200" dirty="0">
                <a:solidFill>
                  <a:schemeClr val="tx1"/>
                </a:solidFill>
                <a:effectLst/>
                <a:latin typeface="+mn-lt"/>
                <a:ea typeface="+mn-ea"/>
                <a:cs typeface="+mn-cs"/>
              </a:rPr>
              <a:t> vuonna 2018 tekemä meta-analyysi sisälsi 55 tutkimusta vuosilta 1989–2017. Pyöräilykypärän käyttö vähensi päävammoja 48 %, vakavia päävammoja 60 %, traumaattisia aivovammoja 53 %, </a:t>
            </a:r>
            <a:r>
              <a:rPr lang="fi-FI" sz="1200" b="0" i="0" kern="1200" dirty="0" err="1">
                <a:solidFill>
                  <a:schemeClr val="tx1"/>
                </a:solidFill>
                <a:effectLst/>
                <a:latin typeface="+mn-lt"/>
                <a:ea typeface="+mn-ea"/>
                <a:cs typeface="+mn-cs"/>
              </a:rPr>
              <a:t>kasvovammoja</a:t>
            </a:r>
            <a:r>
              <a:rPr lang="fi-FI" sz="1200" b="0" i="0" kern="1200" dirty="0">
                <a:solidFill>
                  <a:schemeClr val="tx1"/>
                </a:solidFill>
                <a:effectLst/>
                <a:latin typeface="+mn-lt"/>
                <a:ea typeface="+mn-ea"/>
                <a:cs typeface="+mn-cs"/>
              </a:rPr>
              <a:t> 23 % ja kuolleiden tai vakavasti vammautuneiden pyöräilijöiden määrää 34 %./</a:t>
            </a:r>
          </a:p>
          <a:p>
            <a:r>
              <a:rPr lang="fi-FI" sz="1200" b="0" i="0" kern="1200" dirty="0">
                <a:solidFill>
                  <a:schemeClr val="tx1"/>
                </a:solidFill>
                <a:effectLst/>
                <a:latin typeface="+mn-lt"/>
                <a:ea typeface="+mn-ea"/>
                <a:cs typeface="+mn-cs"/>
              </a:rPr>
              <a:t>(Lähde: https://www.liikenneturva.fi/liikenteessa/pyorailykypara/).</a:t>
            </a:r>
            <a:endParaRPr lang="fi-FI" b="1" dirty="0">
              <a:cs typeface="Calibri"/>
            </a:endParaRPr>
          </a:p>
          <a:p>
            <a:pPr>
              <a:buFont typeface="Arial"/>
              <a:buNone/>
            </a:pPr>
            <a:endParaRPr lang="fi-FI" b="1" i="1" dirty="0">
              <a:cs typeface="Calibri"/>
            </a:endParaRPr>
          </a:p>
          <a:p>
            <a:pPr>
              <a:buFont typeface="Arial"/>
              <a:buNone/>
            </a:pPr>
            <a:r>
              <a:rPr lang="fi-FI" b="1" i="1" dirty="0">
                <a:cs typeface="Calibri"/>
              </a:rPr>
              <a:t>+Muistetaan että pyöräily kohottaa kuntoa ja se on myös ympäristöystävällinen tapa liikkua. Tutkittua tietoa: kaupungissa alle 5 km matka taittuu nopeammin polkupyörällä, kuin autolla.</a:t>
            </a:r>
          </a:p>
          <a:p>
            <a:pPr marL="171450" indent="-171450">
              <a:lnSpc>
                <a:spcPct val="90000"/>
              </a:lnSpc>
              <a:spcBef>
                <a:spcPts val="1000"/>
              </a:spcBef>
              <a:buFont typeface="Arial"/>
              <a:buChar char="•"/>
            </a:pPr>
            <a:endParaRPr lang="fi-FI" dirty="0">
              <a:cs typeface="Calibri"/>
            </a:endParaRPr>
          </a:p>
          <a:p>
            <a:pPr marL="171450" indent="-171450">
              <a:lnSpc>
                <a:spcPct val="90000"/>
              </a:lnSpc>
              <a:spcBef>
                <a:spcPts val="1000"/>
              </a:spcBef>
              <a:buFont typeface="Arial"/>
              <a:buChar char="•"/>
            </a:pPr>
            <a:endParaRPr lang="fi-FI" dirty="0">
              <a:cs typeface="Calibri"/>
            </a:endParaRPr>
          </a:p>
          <a:p>
            <a:pPr marL="171450" indent="-171450">
              <a:lnSpc>
                <a:spcPct val="90000"/>
              </a:lnSpc>
              <a:spcBef>
                <a:spcPts val="1000"/>
              </a:spcBef>
              <a:buFont typeface="Arial"/>
              <a:buChar char="•"/>
            </a:pPr>
            <a:r>
              <a:rPr lang="fi-FI" b="1" dirty="0">
                <a:cs typeface="Calibri"/>
              </a:rPr>
              <a:t>Mopo: </a:t>
            </a:r>
            <a:r>
              <a:rPr lang="fi-FI" dirty="0">
                <a:cs typeface="Calibri"/>
              </a:rPr>
              <a:t>ylilastaus, kypärä, keuliminen. </a:t>
            </a:r>
          </a:p>
          <a:p>
            <a:pPr>
              <a:buFont typeface="Arial"/>
              <a:buChar char="•"/>
            </a:pPr>
            <a:r>
              <a:rPr lang="fi-FI" b="1" dirty="0">
                <a:cs typeface="Calibri"/>
              </a:rPr>
              <a:t>Tilastoja mopo-onnettomuuksista: </a:t>
            </a:r>
            <a:r>
              <a:rPr lang="fi-FI" dirty="0"/>
              <a:t> Kuolemantapauksia vuosittain noin kolme, ja loukkaantumisia tilastoidaan noin 360. 15–17-vuotiaiden riski menehtyä liikenteessä on Suomessa suurempi kuin muissa Pohjoismaissa. Tämän ikäryhmän miehille sattuu eniten henkilövahinkoja mopo-onnettomuuksissa. Riski joutua mopolla vakavaan liikenneonnettomuuteen on yli kymmenkertainen henkilöautoon verrattuna. Mopoilijalla on usein puutteelliset tiedot säännöistä, hän ottaa turhia riskejä, haluaa näyttää tai on piittaamaton muusta liikenteestä. Mopoilija on lisäksi suojaamaton ja vaikea havaita, kulkee suhteellisen nopeasti ja voi yllättää muut tielläliikkujat.</a:t>
            </a:r>
          </a:p>
          <a:p>
            <a:pPr>
              <a:buFont typeface="Arial"/>
              <a:buNone/>
            </a:pPr>
            <a:endParaRPr lang="fi-FI" b="1" i="1" dirty="0">
              <a:cs typeface="Calibri"/>
            </a:endParaRPr>
          </a:p>
          <a:p>
            <a:pPr>
              <a:buFont typeface="Arial"/>
              <a:buNone/>
            </a:pPr>
            <a:r>
              <a:rPr lang="fi-FI" b="1" i="1" dirty="0">
                <a:cs typeface="Calibri"/>
              </a:rPr>
              <a:t>+Jos haluaa testata kykyjään mopon/moottoripyörän kanssa, kannattaa tehdä sitä muulta liikenteeltä turvassa. Esim. motocross-rata tai muu siihen suunnattu alue.</a:t>
            </a:r>
          </a:p>
          <a:p>
            <a:pPr>
              <a:buFont typeface="Arial"/>
              <a:buChar char="•"/>
            </a:pPr>
            <a:endParaRPr lang="fi-FI" dirty="0">
              <a:cs typeface="Calibri"/>
            </a:endParaRPr>
          </a:p>
          <a:p>
            <a:pPr marL="171450" indent="-171450">
              <a:lnSpc>
                <a:spcPct val="90000"/>
              </a:lnSpc>
              <a:spcBef>
                <a:spcPts val="1000"/>
              </a:spcBef>
              <a:buFont typeface="Arial"/>
              <a:buChar char="•"/>
            </a:pPr>
            <a:endParaRPr lang="fi-FI" dirty="0">
              <a:cs typeface="Calibri"/>
            </a:endParaRPr>
          </a:p>
          <a:p>
            <a:pPr marL="171450" indent="-171450">
              <a:lnSpc>
                <a:spcPct val="90000"/>
              </a:lnSpc>
              <a:spcBef>
                <a:spcPts val="1000"/>
              </a:spcBef>
              <a:buFont typeface="Arial"/>
              <a:buChar char="•"/>
            </a:pPr>
            <a:r>
              <a:rPr lang="fi-FI" b="1" dirty="0">
                <a:cs typeface="Calibri"/>
              </a:rPr>
              <a:t>Mopo-auto</a:t>
            </a:r>
            <a:r>
              <a:rPr lang="fi-FI" dirty="0">
                <a:cs typeface="Calibri"/>
              </a:rPr>
              <a:t>: ylilastaus, nopeusrajoitukset. Kevyt korirakenne. Muu liikenne ei aina ota riittävästi huomioon mopo-autoa.</a:t>
            </a:r>
          </a:p>
          <a:p>
            <a:pPr marL="171450" indent="-171450">
              <a:lnSpc>
                <a:spcPct val="90000"/>
              </a:lnSpc>
              <a:spcBef>
                <a:spcPts val="1000"/>
              </a:spcBef>
              <a:buFont typeface="Arial"/>
              <a:buChar char="•"/>
            </a:pPr>
            <a:r>
              <a:rPr lang="fi-FI" dirty="0">
                <a:cs typeface="Calibri"/>
              </a:rPr>
              <a:t>- </a:t>
            </a:r>
            <a:r>
              <a:rPr lang="fi-FI" dirty="0"/>
              <a:t>Nuoruuteen liittyy tietty kuolemattomuuden illuusio, usein nuoren mielestä kuolema ja vakava loukkaantuminen voivat kohdata vain muita ihmisiä. Syy- ja seuraussuhteiden ymmärtäminen ja impulssien kontrollointi ovat heillä vielä heikkoa, sillä aivojen kehittyminen on kesken.</a:t>
            </a:r>
            <a:endParaRPr lang="fi-FI" dirty="0">
              <a:cs typeface="Calibri"/>
            </a:endParaRPr>
          </a:p>
          <a:p>
            <a:pPr marL="171450" indent="-171450">
              <a:lnSpc>
                <a:spcPct val="90000"/>
              </a:lnSpc>
              <a:spcBef>
                <a:spcPts val="1000"/>
              </a:spcBef>
              <a:buFont typeface="Arial"/>
              <a:buChar char="•"/>
            </a:pPr>
            <a:r>
              <a:rPr lang="fi-FI" b="1" dirty="0">
                <a:cs typeface="Calibri"/>
              </a:rPr>
              <a:t>Tilastoja </a:t>
            </a:r>
            <a:r>
              <a:rPr lang="fi-FI" b="1" dirty="0" err="1">
                <a:cs typeface="Calibri"/>
              </a:rPr>
              <a:t>mopoauto</a:t>
            </a:r>
            <a:r>
              <a:rPr lang="fi-FI" b="1" dirty="0">
                <a:cs typeface="Calibri"/>
              </a:rPr>
              <a:t>-onnettomuuksista:</a:t>
            </a:r>
            <a:r>
              <a:rPr lang="fi-FI" dirty="0">
                <a:cs typeface="Calibri"/>
              </a:rPr>
              <a:t> </a:t>
            </a:r>
            <a:r>
              <a:rPr lang="fi-FI" dirty="0"/>
              <a:t>Vahinkoja, kuten kolareita tai tieltä suistumisia, tapahtuu vuosittain noin 1 000 eli onnettomuuteen joutuu noin joka kymmenes </a:t>
            </a:r>
            <a:r>
              <a:rPr lang="fi-FI" dirty="0" err="1"/>
              <a:t>mopoautoilija</a:t>
            </a:r>
            <a:r>
              <a:rPr lang="fi-FI" dirty="0"/>
              <a:t>. (</a:t>
            </a:r>
            <a:r>
              <a:rPr lang="fi-FI" dirty="0">
                <a:hlinkClick r:id="rId5"/>
              </a:rPr>
              <a:t>lähde</a:t>
            </a:r>
            <a:r>
              <a:rPr lang="fi-FI" dirty="0"/>
              <a:t>)</a:t>
            </a:r>
            <a:endParaRPr lang="fi-FI" dirty="0">
              <a:cs typeface="Calibri"/>
            </a:endParaRPr>
          </a:p>
          <a:p>
            <a:pPr marL="171450" indent="-171450">
              <a:lnSpc>
                <a:spcPct val="90000"/>
              </a:lnSpc>
              <a:spcBef>
                <a:spcPts val="1000"/>
              </a:spcBef>
              <a:buFont typeface="Arial"/>
              <a:buChar char="•"/>
            </a:pPr>
            <a:r>
              <a:rPr lang="fi-FI" dirty="0">
                <a:cs typeface="Calibri"/>
              </a:rPr>
              <a:t>Lämmin peli talvella ja saa olla säältä suojassa.</a:t>
            </a:r>
          </a:p>
          <a:p>
            <a:pPr marL="0" indent="0">
              <a:buFont typeface="Arial,Sans-Serif"/>
              <a:buNone/>
            </a:pPr>
            <a:endParaRPr lang="fi-FI" b="1" i="1" dirty="0"/>
          </a:p>
          <a:p>
            <a:pPr marL="0" indent="0">
              <a:buFont typeface="Arial,Sans-Serif"/>
              <a:buNone/>
            </a:pPr>
            <a:r>
              <a:rPr lang="fi-FI" b="1" i="1" dirty="0"/>
              <a:t>+Mopon tai mopo-auton myötä nuoren elinpiiri laajenee ja siitä kannattaa nauttia.... – turvallisesti. Saahan nyt istua kuskin paikalla eikä vain takapenkillä!</a:t>
            </a:r>
            <a:endParaRPr lang="en-US" b="1" i="1" dirty="0"/>
          </a:p>
          <a:p>
            <a:endParaRPr lang="fi-FI" b="1" i="1" dirty="0"/>
          </a:p>
          <a:p>
            <a:endParaRPr lang="fi-FI" b="1" i="1" dirty="0"/>
          </a:p>
          <a:p>
            <a:endParaRPr lang="fi-FI" dirty="0"/>
          </a:p>
        </p:txBody>
      </p:sp>
      <p:sp>
        <p:nvSpPr>
          <p:cNvPr id="4" name="Dian numeron paikkamerkki 3"/>
          <p:cNvSpPr>
            <a:spLocks noGrp="1"/>
          </p:cNvSpPr>
          <p:nvPr>
            <p:ph type="sldNum" sz="quarter" idx="5"/>
          </p:nvPr>
        </p:nvSpPr>
        <p:spPr/>
        <p:txBody>
          <a:bodyPr/>
          <a:lstStyle/>
          <a:p>
            <a:fld id="{83FEACA7-36E8-42A1-98E4-2B056073F588}" type="slidenum">
              <a:rPr lang="fi-FI" smtClean="0"/>
              <a:t>4</a:t>
            </a:fld>
            <a:endParaRPr lang="fi-FI"/>
          </a:p>
        </p:txBody>
      </p:sp>
    </p:spTree>
    <p:extLst>
      <p:ext uri="{BB962C8B-B14F-4D97-AF65-F5344CB8AC3E}">
        <p14:creationId xmlns:p14="http://schemas.microsoft.com/office/powerpoint/2010/main" val="717246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1" i="0" kern="1200" dirty="0">
                <a:solidFill>
                  <a:schemeClr val="tx1"/>
                </a:solidFill>
                <a:effectLst/>
                <a:latin typeface="+mn-lt"/>
                <a:ea typeface="+mn-ea"/>
                <a:cs typeface="+mn-cs"/>
              </a:rPr>
              <a:t>Taajamien ulkopuolella</a:t>
            </a:r>
            <a:r>
              <a:rPr lang="fi-FI" sz="1200" b="0" i="0" kern="1200" dirty="0">
                <a:solidFill>
                  <a:schemeClr val="tx1"/>
                </a:solidFill>
                <a:effectLst/>
                <a:latin typeface="+mn-lt"/>
                <a:ea typeface="+mn-ea"/>
                <a:cs typeface="+mn-cs"/>
              </a:rPr>
              <a:t> tapahtui kolmannes kuolemantapauksista ja joka viides loukkaantumisista. Loukkaantumisista joka kolmas tapahtui samojen ajosuuntien onnettomuuksissa ja joka neljäs risteävien ajosuuntien onnettomuuksissa.</a:t>
            </a:r>
          </a:p>
          <a:p>
            <a:r>
              <a:rPr lang="fi-FI" sz="1200" b="1" i="0" kern="1200" dirty="0">
                <a:solidFill>
                  <a:schemeClr val="tx1"/>
                </a:solidFill>
                <a:effectLst/>
                <a:latin typeface="+mn-lt"/>
                <a:ea typeface="+mn-ea"/>
                <a:cs typeface="+mn-cs"/>
              </a:rPr>
              <a:t>Taajamissa</a:t>
            </a:r>
            <a:r>
              <a:rPr lang="fi-FI" sz="1200" b="0" i="0" kern="1200" dirty="0">
                <a:solidFill>
                  <a:schemeClr val="tx1"/>
                </a:solidFill>
                <a:effectLst/>
                <a:latin typeface="+mn-lt"/>
                <a:ea typeface="+mn-ea"/>
                <a:cs typeface="+mn-cs"/>
              </a:rPr>
              <a:t> tapahtui kaksi kolmesta kuolemantapauksista ja neljä viidestä loukkaantumisesta. Viidennes menehtyi risteävien ajosuuntien onnettomuuksissa ja viidennes ulosajoissa. Loukkaantumisista kolmannes tapahtui risteävien ajosuuntien onnettomuuksissa ja joka neljäs samojen ajosuuntien onnettomuuksissa.</a:t>
            </a:r>
          </a:p>
          <a:p>
            <a:pPr marL="0" lvl="0" indent="0" algn="l" rtl="0">
              <a:lnSpc>
                <a:spcPct val="100000"/>
              </a:lnSpc>
              <a:spcBef>
                <a:spcPts val="0"/>
              </a:spcBef>
              <a:spcAft>
                <a:spcPts val="0"/>
              </a:spcAft>
              <a:buClr>
                <a:schemeClr val="dk1"/>
              </a:buClr>
              <a:buSzPts val="1400"/>
              <a:buFont typeface="Calibri"/>
              <a:buNone/>
            </a:pPr>
            <a:endParaRPr lang="fi-FI" sz="1200" b="1" noProof="0" dirty="0"/>
          </a:p>
          <a:p>
            <a:pPr marL="0" lvl="0" indent="0" algn="l" rtl="0">
              <a:lnSpc>
                <a:spcPct val="100000"/>
              </a:lnSpc>
              <a:spcBef>
                <a:spcPts val="0"/>
              </a:spcBef>
              <a:spcAft>
                <a:spcPts val="0"/>
              </a:spcAft>
              <a:buClr>
                <a:schemeClr val="dk1"/>
              </a:buClr>
              <a:buSzPts val="1400"/>
              <a:buFont typeface="Calibri"/>
              <a:buNone/>
            </a:pPr>
            <a:endParaRPr lang="fi-FI" sz="1200" b="1" noProof="0" dirty="0"/>
          </a:p>
          <a:p>
            <a:pPr marL="0" lvl="0" indent="0" algn="l" rtl="0">
              <a:lnSpc>
                <a:spcPct val="100000"/>
              </a:lnSpc>
              <a:spcBef>
                <a:spcPts val="0"/>
              </a:spcBef>
              <a:spcAft>
                <a:spcPts val="0"/>
              </a:spcAft>
              <a:buClr>
                <a:schemeClr val="dk1"/>
              </a:buClr>
              <a:buSzPts val="1400"/>
              <a:buFont typeface="Calibri"/>
              <a:buNone/>
            </a:pPr>
            <a:r>
              <a:rPr lang="fi-FI" sz="1200" b="1" noProof="0" dirty="0"/>
              <a:t>Nuorten tieliikenneonnettomuudet</a:t>
            </a:r>
            <a:endParaRPr lang="fi-FI" sz="1200" b="0" i="0" u="none" strike="noStrike" cap="none" noProof="0" dirty="0">
              <a:solidFill>
                <a:schemeClr val="dk1"/>
              </a:solidFill>
              <a:latin typeface="+mn-lt"/>
              <a:ea typeface="Calibri"/>
              <a:cs typeface="Calibri"/>
              <a:sym typeface="Calibri"/>
            </a:endParaRPr>
          </a:p>
          <a:p>
            <a:pPr marL="0" lvl="0" indent="0" algn="l" rtl="0">
              <a:lnSpc>
                <a:spcPct val="100000"/>
              </a:lnSpc>
              <a:spcBef>
                <a:spcPts val="0"/>
              </a:spcBef>
              <a:spcAft>
                <a:spcPts val="0"/>
              </a:spcAft>
              <a:buClr>
                <a:schemeClr val="dk1"/>
              </a:buClr>
              <a:buSzPts val="1400"/>
              <a:buFont typeface="Calibri"/>
              <a:buNone/>
            </a:pPr>
            <a:r>
              <a:rPr lang="fi-FI" sz="1200" noProof="0" dirty="0"/>
              <a:t>Nuorten osuus tieliikenneonnettomuuksissa on suuri: vuosittain jopa 1800 nuorta loukkaantuu ja 45 nuorta kuolee tieliikenneonnettomuuksissa.</a:t>
            </a:r>
            <a:endParaRPr lang="fi-FI" sz="1200" b="0" i="0" u="none" strike="noStrike" cap="none" noProof="0" dirty="0">
              <a:solidFill>
                <a:schemeClr val="dk1"/>
              </a:solidFill>
              <a:latin typeface="+mn-lt"/>
              <a:cs typeface="Calibri"/>
              <a:sym typeface="Calibri"/>
            </a:endParaRPr>
          </a:p>
          <a:p>
            <a:r>
              <a:rPr lang="fi-FI" dirty="0"/>
              <a:t>https://www.liikenneturva.fi/tutkimukset/nuorten-henkilovahingot-tieliikenteessa/</a:t>
            </a:r>
          </a:p>
          <a:p>
            <a:endParaRPr lang="fi-FI" dirty="0"/>
          </a:p>
          <a:p>
            <a:r>
              <a:rPr lang="fi-FI" b="1" dirty="0"/>
              <a:t>+Onnettomuudet eivät johdu vain nuorten huolimattomuudesta. Mopon/moottoripyörä havaitseminen toisinaan haastavaa.</a:t>
            </a:r>
          </a:p>
          <a:p>
            <a:endParaRPr lang="fi-FI" b="1" dirty="0"/>
          </a:p>
          <a:p>
            <a:endParaRPr lang="fi-FI" dirty="0"/>
          </a:p>
        </p:txBody>
      </p:sp>
      <p:sp>
        <p:nvSpPr>
          <p:cNvPr id="4" name="Dian numeron paikkamerkki 3"/>
          <p:cNvSpPr>
            <a:spLocks noGrp="1"/>
          </p:cNvSpPr>
          <p:nvPr>
            <p:ph type="sldNum" sz="quarter" idx="5"/>
          </p:nvPr>
        </p:nvSpPr>
        <p:spPr/>
        <p:txBody>
          <a:bodyPr/>
          <a:lstStyle/>
          <a:p>
            <a:fld id="{4D089A14-2351-404B-A31D-56BEC861B9A2}" type="slidenum">
              <a:rPr lang="fi-FI" smtClean="0"/>
              <a:t>5</a:t>
            </a:fld>
            <a:endParaRPr lang="fi-FI"/>
          </a:p>
        </p:txBody>
      </p:sp>
    </p:spTree>
    <p:extLst>
      <p:ext uri="{BB962C8B-B14F-4D97-AF65-F5344CB8AC3E}">
        <p14:creationId xmlns:p14="http://schemas.microsoft.com/office/powerpoint/2010/main" val="2447405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Meistä kovinkaan moni ei ole osunut onnettomuuspaikalle? Siksi onkin hyvä tuumailla toimintatapoja näin kiireettömästi.</a:t>
            </a:r>
          </a:p>
          <a:p>
            <a:r>
              <a:rPr lang="fi-FI" dirty="0"/>
              <a:t>Usein tilannepaikalla on ensimmäisenä joku muu henkilö, kuin ammattiauttaja.</a:t>
            </a:r>
            <a:endParaRPr lang="fi-FI" dirty="0">
              <a:cs typeface="Calibri"/>
            </a:endParaRPr>
          </a:p>
          <a:p>
            <a:endParaRPr lang="fi-FI" dirty="0">
              <a:cs typeface="Calibri"/>
            </a:endParaRPr>
          </a:p>
          <a:p>
            <a:r>
              <a:rPr lang="fi-FI" dirty="0">
                <a:cs typeface="Calibri"/>
              </a:rPr>
              <a:t>Huomioi ainakin nämä asiat, jos kohtaat liikenneonnettomuuden:</a:t>
            </a:r>
          </a:p>
          <a:p>
            <a:endParaRPr lang="fi-FI" dirty="0">
              <a:cs typeface="Calibri"/>
            </a:endParaRPr>
          </a:p>
          <a:p>
            <a:r>
              <a:rPr lang="fi-FI" dirty="0">
                <a:cs typeface="Calibri"/>
              </a:rPr>
              <a:t>Pysähdy ja mene katsomaan mitä on tapahtunut. Sijoita ajoneuvosi siten, että se helpottaa muuta liikennettä huomioimaan onnettomuuspaikan.</a:t>
            </a:r>
          </a:p>
          <a:p>
            <a:r>
              <a:rPr lang="fi-FI" dirty="0">
                <a:cs typeface="Calibri"/>
              </a:rPr>
              <a:t>Muista varoituskolmio ja aseta se riittävän etäälle onnettomuuspaikasta. Tee itsesi näkyväksi ja käytä heijastinliiviä. Jos et vielä omista liiviä, hanki sellainen ajoneuvoosi.</a:t>
            </a:r>
          </a:p>
          <a:p>
            <a:endParaRPr lang="fi-FI" dirty="0"/>
          </a:p>
          <a:p>
            <a:r>
              <a:rPr lang="fi-FI" dirty="0"/>
              <a:t>Selvitä mahdollisten  loukkaantuneiden tilanne ja aloita avustustoimenpiteet. Soita 112, aseta puhelin kaiuttimelle, kerro kuka soittaa, mistä kunnasta, mikä tilanne? Onhan puhelimessasi 112 suomi-sovellus? Hätäkeskuksesta saat lisäohjeita.</a:t>
            </a:r>
            <a:endParaRPr lang="fi-FI" dirty="0">
              <a:cs typeface="Calibri"/>
            </a:endParaRPr>
          </a:p>
          <a:p>
            <a:endParaRPr lang="fi-FI" dirty="0">
              <a:cs typeface="Calibri"/>
            </a:endParaRPr>
          </a:p>
          <a:p>
            <a:r>
              <a:rPr lang="fi-FI" dirty="0">
                <a:cs typeface="Calibri"/>
              </a:rPr>
              <a:t>Jos onnettomuuskohde on vaikeasti havaittavissa varmista, että apu löytää perille. Kun käytät soittaessasi 112 suomi-sovellusta, kohde löydetään, vaikka et tiedä osoitetta.</a:t>
            </a:r>
          </a:p>
          <a:p>
            <a:endParaRPr lang="fi-FI" dirty="0">
              <a:cs typeface="Calibri"/>
            </a:endParaRPr>
          </a:p>
          <a:p>
            <a:r>
              <a:rPr lang="fi-FI" dirty="0">
                <a:cs typeface="Calibri"/>
              </a:rPr>
              <a:t>Älä poistu kohteesta ennen kuin saat luvan. Pelastustoimi, ensihoito tai poliisi saattavat kaivata tapahtumasta lisätietoja.</a:t>
            </a:r>
          </a:p>
          <a:p>
            <a:endParaRPr lang="fi-FI" dirty="0"/>
          </a:p>
          <a:p>
            <a:r>
              <a:rPr lang="fi-FI" dirty="0"/>
              <a:t>Kuvaa elämää, älä onnettomuuspaikkaa. Jos havaitset liikenneonnettomuuden ja huomaat, että avustustoimenpiteet ovat jo käynnissä: ohita onnettomuuspaikka ja etene jouhevasti – ei hidastella, eikä toisaalta myöskään kaahata! Havainnoi ympäristöä ja keskity liikenteeseen. Näin annat myös pelastushenkilöstölle turvallisemman työympäristön.</a:t>
            </a:r>
          </a:p>
          <a:p>
            <a:endParaRPr lang="fi-FI" dirty="0"/>
          </a:p>
          <a:p>
            <a:r>
              <a:rPr lang="fi-FI" dirty="0"/>
              <a:t>Kukapa meistä haluaisi tulla kuvatuksi silloin , kun on joutunut liikenneonnettomuuteen? </a:t>
            </a:r>
            <a:endParaRPr lang="fi-FI" dirty="0">
              <a:cs typeface="Calibri"/>
            </a:endParaRPr>
          </a:p>
        </p:txBody>
      </p:sp>
      <p:sp>
        <p:nvSpPr>
          <p:cNvPr id="4" name="Dian numeron paikkamerkki 3"/>
          <p:cNvSpPr>
            <a:spLocks noGrp="1"/>
          </p:cNvSpPr>
          <p:nvPr>
            <p:ph type="sldNum" sz="quarter" idx="5"/>
          </p:nvPr>
        </p:nvSpPr>
        <p:spPr/>
        <p:txBody>
          <a:bodyPr/>
          <a:lstStyle/>
          <a:p>
            <a:fld id="{4D089A14-2351-404B-A31D-56BEC861B9A2}" type="slidenum">
              <a:rPr lang="fi-FI" smtClean="0"/>
              <a:t>6</a:t>
            </a:fld>
            <a:endParaRPr lang="fi-FI"/>
          </a:p>
        </p:txBody>
      </p:sp>
    </p:spTree>
    <p:extLst>
      <p:ext uri="{BB962C8B-B14F-4D97-AF65-F5344CB8AC3E}">
        <p14:creationId xmlns:p14="http://schemas.microsoft.com/office/powerpoint/2010/main" val="215019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Koskeeko ensiavun antaminen myös minua?</a:t>
            </a:r>
          </a:p>
          <a:p>
            <a:r>
              <a:rPr lang="fi-FI" dirty="0"/>
              <a:t>Mitä osaan? Osaamista tärkeämpää on asenne - valmius auttamiseen.</a:t>
            </a:r>
          </a:p>
          <a:p>
            <a:r>
              <a:rPr lang="fi-FI" dirty="0"/>
              <a:t>Jos apua kaipaakin läheinen? Osaanko/kykenenkö auttamaan? Osaako läheiseni auttaa minua?</a:t>
            </a:r>
          </a:p>
          <a:p>
            <a:endParaRPr lang="fi-FI" dirty="0"/>
          </a:p>
          <a:p>
            <a:r>
              <a:rPr lang="fi-FI" dirty="0"/>
              <a:t>Kuinka moni teistä on joskus saanut kolhuja/olette olleet paikalla, kun joku on satuttanut itseään? Ei ole tavatonta, että joskus apua kaivataan tai sitä annetaan.</a:t>
            </a:r>
          </a:p>
        </p:txBody>
      </p:sp>
      <p:sp>
        <p:nvSpPr>
          <p:cNvPr id="4" name="Dian numeron paikkamerkki 3"/>
          <p:cNvSpPr>
            <a:spLocks noGrp="1"/>
          </p:cNvSpPr>
          <p:nvPr>
            <p:ph type="sldNum" sz="quarter" idx="5"/>
          </p:nvPr>
        </p:nvSpPr>
        <p:spPr/>
        <p:txBody>
          <a:bodyPr/>
          <a:lstStyle/>
          <a:p>
            <a:fld id="{8801134E-DECC-4F45-892E-9D0C47B60F47}" type="slidenum">
              <a:rPr lang="fi-FI" smtClean="0"/>
              <a:t>7</a:t>
            </a:fld>
            <a:endParaRPr lang="fi-FI"/>
          </a:p>
        </p:txBody>
      </p:sp>
    </p:spTree>
    <p:extLst>
      <p:ext uri="{BB962C8B-B14F-4D97-AF65-F5344CB8AC3E}">
        <p14:creationId xmlns:p14="http://schemas.microsoft.com/office/powerpoint/2010/main" val="2395459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t>Näin</a:t>
            </a:r>
            <a:r>
              <a:rPr lang="en-US"/>
              <a:t> </a:t>
            </a:r>
            <a:r>
              <a:rPr lang="en-US" err="1"/>
              <a:t>elvytät</a:t>
            </a:r>
            <a:r>
              <a:rPr lang="en-US"/>
              <a:t> </a:t>
            </a:r>
            <a:r>
              <a:rPr lang="en-US" err="1"/>
              <a:t>aikuisen</a:t>
            </a:r>
            <a:r>
              <a:rPr lang="en-US"/>
              <a:t> – </a:t>
            </a:r>
            <a:r>
              <a:rPr lang="en-US" err="1"/>
              <a:t>painelu-puhallus</a:t>
            </a:r>
            <a:endParaRPr lang="en-US" err="1">
              <a:cs typeface="Calibri"/>
            </a:endParaRPr>
          </a:p>
          <a:p>
            <a:pPr marL="171450" indent="-171450">
              <a:buFont typeface="Arial"/>
              <a:buChar char="•"/>
            </a:pPr>
            <a:r>
              <a:rPr lang="en-US"/>
              <a:t>Jos </a:t>
            </a:r>
            <a:r>
              <a:rPr lang="en-US" err="1"/>
              <a:t>henkilö</a:t>
            </a:r>
            <a:r>
              <a:rPr lang="en-US"/>
              <a:t> </a:t>
            </a:r>
            <a:r>
              <a:rPr lang="en-US" err="1"/>
              <a:t>menettää</a:t>
            </a:r>
            <a:r>
              <a:rPr lang="en-US"/>
              <a:t> </a:t>
            </a:r>
            <a:r>
              <a:rPr lang="en-US" err="1"/>
              <a:t>tajuntansa</a:t>
            </a:r>
            <a:r>
              <a:rPr lang="en-US"/>
              <a:t>, </a:t>
            </a:r>
            <a:r>
              <a:rPr lang="en-US" err="1"/>
              <a:t>selvitä</a:t>
            </a:r>
            <a:r>
              <a:rPr lang="en-US"/>
              <a:t>, </a:t>
            </a:r>
            <a:r>
              <a:rPr lang="en-US" err="1"/>
              <a:t>onko</a:t>
            </a:r>
            <a:r>
              <a:rPr lang="en-US"/>
              <a:t> </a:t>
            </a:r>
            <a:r>
              <a:rPr lang="en-US" err="1"/>
              <a:t>hän</a:t>
            </a:r>
            <a:r>
              <a:rPr lang="en-US"/>
              <a:t> </a:t>
            </a:r>
            <a:r>
              <a:rPr lang="en-US" err="1"/>
              <a:t>herätettävissä</a:t>
            </a:r>
            <a:r>
              <a:rPr lang="en-US"/>
              <a:t>: </a:t>
            </a:r>
            <a:r>
              <a:rPr lang="en-US" err="1"/>
              <a:t>puhuttele</a:t>
            </a:r>
            <a:r>
              <a:rPr lang="en-US"/>
              <a:t> ja </a:t>
            </a:r>
            <a:r>
              <a:rPr lang="en-US" err="1"/>
              <a:t>ravistele</a:t>
            </a:r>
            <a:r>
              <a:rPr lang="en-US"/>
              <a:t>.</a:t>
            </a:r>
            <a:endParaRPr lang="en-US">
              <a:cs typeface="+mn-lt"/>
            </a:endParaRPr>
          </a:p>
          <a:p>
            <a:pPr marL="171450" indent="-171450">
              <a:buFont typeface="Arial"/>
              <a:buChar char="•"/>
            </a:pPr>
            <a:r>
              <a:rPr lang="en-US"/>
              <a:t>Kun </a:t>
            </a:r>
            <a:r>
              <a:rPr lang="en-US" err="1"/>
              <a:t>henkilö</a:t>
            </a:r>
            <a:r>
              <a:rPr lang="en-US"/>
              <a:t> </a:t>
            </a:r>
            <a:r>
              <a:rPr lang="en-US" err="1"/>
              <a:t>ei</a:t>
            </a:r>
            <a:r>
              <a:rPr lang="en-US"/>
              <a:t> </a:t>
            </a:r>
            <a:r>
              <a:rPr lang="en-US" err="1"/>
              <a:t>herää</a:t>
            </a:r>
            <a:r>
              <a:rPr lang="en-US"/>
              <a:t>, </a:t>
            </a:r>
            <a:r>
              <a:rPr lang="en-US" err="1"/>
              <a:t>soita</a:t>
            </a:r>
            <a:r>
              <a:rPr lang="en-US"/>
              <a:t> 112.</a:t>
            </a:r>
            <a:endParaRPr lang="en-US">
              <a:cs typeface="Calibri"/>
            </a:endParaRPr>
          </a:p>
          <a:p>
            <a:pPr marL="628650" lvl="1" indent="-171450">
              <a:buFont typeface="Arial"/>
              <a:buChar char="•"/>
            </a:pPr>
            <a:r>
              <a:rPr lang="en-US" err="1"/>
              <a:t>Aseta</a:t>
            </a:r>
            <a:r>
              <a:rPr lang="en-US"/>
              <a:t> </a:t>
            </a:r>
            <a:r>
              <a:rPr lang="en-US" err="1"/>
              <a:t>puhelin</a:t>
            </a:r>
            <a:r>
              <a:rPr lang="en-US"/>
              <a:t> </a:t>
            </a:r>
            <a:r>
              <a:rPr lang="en-US" err="1"/>
              <a:t>kaiutintoiminnolle</a:t>
            </a:r>
            <a:r>
              <a:rPr lang="en-US"/>
              <a:t> ja </a:t>
            </a:r>
            <a:r>
              <a:rPr lang="en-US" err="1"/>
              <a:t>jatka</a:t>
            </a:r>
            <a:r>
              <a:rPr lang="en-US"/>
              <a:t> </a:t>
            </a:r>
            <a:r>
              <a:rPr lang="en-US" err="1"/>
              <a:t>auttamista</a:t>
            </a:r>
            <a:r>
              <a:rPr lang="en-US"/>
              <a:t>.</a:t>
            </a:r>
            <a:endParaRPr lang="en-US">
              <a:cs typeface="+mn-lt"/>
            </a:endParaRPr>
          </a:p>
          <a:p>
            <a:pPr marL="171450" indent="-171450">
              <a:buFont typeface="Arial"/>
              <a:buChar char="•"/>
            </a:pPr>
            <a:r>
              <a:rPr lang="en-US" err="1"/>
              <a:t>Aseta</a:t>
            </a:r>
            <a:r>
              <a:rPr lang="en-US"/>
              <a:t> </a:t>
            </a:r>
            <a:r>
              <a:rPr lang="en-US" err="1"/>
              <a:t>autettava</a:t>
            </a:r>
            <a:r>
              <a:rPr lang="en-US"/>
              <a:t> </a:t>
            </a:r>
            <a:r>
              <a:rPr lang="en-US" err="1"/>
              <a:t>selälleen</a:t>
            </a:r>
            <a:r>
              <a:rPr lang="en-US"/>
              <a:t> ja </a:t>
            </a:r>
            <a:r>
              <a:rPr lang="en-US" err="1"/>
              <a:t>selvitä</a:t>
            </a:r>
            <a:r>
              <a:rPr lang="en-US"/>
              <a:t> </a:t>
            </a:r>
            <a:r>
              <a:rPr lang="en-US" err="1"/>
              <a:t>hengittääkö</a:t>
            </a:r>
            <a:r>
              <a:rPr lang="en-US"/>
              <a:t> </a:t>
            </a:r>
            <a:r>
              <a:rPr lang="en-US" err="1"/>
              <a:t>hän</a:t>
            </a:r>
            <a:r>
              <a:rPr lang="en-US"/>
              <a:t> </a:t>
            </a:r>
            <a:r>
              <a:rPr lang="en-US" err="1"/>
              <a:t>normaalisti</a:t>
            </a:r>
            <a:r>
              <a:rPr lang="en-US"/>
              <a:t>:</a:t>
            </a:r>
            <a:endParaRPr lang="en-US">
              <a:cs typeface="Calibri"/>
            </a:endParaRPr>
          </a:p>
          <a:p>
            <a:pPr marL="628650" lvl="1" indent="-171450">
              <a:buFont typeface="Arial"/>
              <a:buChar char="•"/>
            </a:pPr>
            <a:r>
              <a:rPr lang="en-US"/>
              <a:t>Avaa </a:t>
            </a:r>
            <a:r>
              <a:rPr lang="en-US" err="1"/>
              <a:t>hengitystie</a:t>
            </a:r>
            <a:r>
              <a:rPr lang="en-US"/>
              <a:t> </a:t>
            </a:r>
            <a:r>
              <a:rPr lang="en-US" err="1"/>
              <a:t>päätä</a:t>
            </a:r>
            <a:r>
              <a:rPr lang="en-US"/>
              <a:t> </a:t>
            </a:r>
            <a:r>
              <a:rPr lang="en-US" err="1"/>
              <a:t>ojentamalla</a:t>
            </a:r>
            <a:r>
              <a:rPr lang="en-US"/>
              <a:t>, </a:t>
            </a:r>
            <a:r>
              <a:rPr lang="en-US" err="1"/>
              <a:t>leuankärjestä</a:t>
            </a:r>
            <a:r>
              <a:rPr lang="en-US"/>
              <a:t> </a:t>
            </a:r>
            <a:r>
              <a:rPr lang="en-US" err="1"/>
              <a:t>kohottamalla</a:t>
            </a:r>
            <a:r>
              <a:rPr lang="en-US"/>
              <a:t>.</a:t>
            </a:r>
            <a:endParaRPr lang="en-US">
              <a:cs typeface="Calibri"/>
            </a:endParaRPr>
          </a:p>
          <a:p>
            <a:pPr marL="628650" lvl="1" indent="-171450">
              <a:buFont typeface="Arial"/>
              <a:buChar char="•"/>
            </a:pPr>
            <a:r>
              <a:rPr lang="en-US" err="1"/>
              <a:t>Tunnustele</a:t>
            </a:r>
            <a:r>
              <a:rPr lang="en-US"/>
              <a:t> </a:t>
            </a:r>
            <a:r>
              <a:rPr lang="en-US" err="1"/>
              <a:t>kädelläsi</a:t>
            </a:r>
            <a:r>
              <a:rPr lang="en-US"/>
              <a:t> </a:t>
            </a:r>
            <a:r>
              <a:rPr lang="en-US" err="1"/>
              <a:t>ilmavirtaa</a:t>
            </a:r>
            <a:r>
              <a:rPr lang="en-US"/>
              <a:t>, </a:t>
            </a:r>
            <a:r>
              <a:rPr lang="en-US" err="1"/>
              <a:t>katso</a:t>
            </a:r>
            <a:r>
              <a:rPr lang="en-US"/>
              <a:t> </a:t>
            </a:r>
            <a:r>
              <a:rPr lang="en-US" err="1"/>
              <a:t>rintakehän</a:t>
            </a:r>
            <a:r>
              <a:rPr lang="en-US"/>
              <a:t> </a:t>
            </a:r>
            <a:r>
              <a:rPr lang="en-US" err="1"/>
              <a:t>liikettä</a:t>
            </a:r>
            <a:r>
              <a:rPr lang="en-US"/>
              <a:t>.</a:t>
            </a:r>
            <a:endParaRPr lang="en-US">
              <a:cs typeface="+mn-lt"/>
            </a:endParaRPr>
          </a:p>
          <a:p>
            <a:pPr marL="171450" indent="-171450">
              <a:buFont typeface="Arial"/>
              <a:buChar char="•"/>
            </a:pPr>
            <a:r>
              <a:rPr lang="en-US" err="1"/>
              <a:t>Autettava</a:t>
            </a:r>
            <a:r>
              <a:rPr lang="en-US"/>
              <a:t> </a:t>
            </a:r>
            <a:r>
              <a:rPr lang="en-US" err="1"/>
              <a:t>ei</a:t>
            </a:r>
            <a:r>
              <a:rPr lang="en-US"/>
              <a:t> </a:t>
            </a:r>
            <a:r>
              <a:rPr lang="en-US" err="1"/>
              <a:t>hengitä</a:t>
            </a:r>
            <a:r>
              <a:rPr lang="en-US"/>
              <a:t> </a:t>
            </a:r>
            <a:r>
              <a:rPr lang="en-US" err="1"/>
              <a:t>normaalisti</a:t>
            </a:r>
            <a:r>
              <a:rPr lang="en-US"/>
              <a:t>. </a:t>
            </a:r>
            <a:r>
              <a:rPr lang="en-US" err="1"/>
              <a:t>Aloita</a:t>
            </a:r>
            <a:r>
              <a:rPr lang="en-US"/>
              <a:t> </a:t>
            </a:r>
            <a:r>
              <a:rPr lang="en-US" err="1"/>
              <a:t>paineluelvytys</a:t>
            </a:r>
            <a:r>
              <a:rPr lang="en-US"/>
              <a:t>, </a:t>
            </a:r>
            <a:r>
              <a:rPr lang="en-US" err="1"/>
              <a:t>paina</a:t>
            </a:r>
            <a:r>
              <a:rPr lang="en-US"/>
              <a:t> 30 </a:t>
            </a:r>
            <a:r>
              <a:rPr lang="en-US" err="1"/>
              <a:t>kertaa</a:t>
            </a:r>
            <a:r>
              <a:rPr lang="en-US"/>
              <a:t>:</a:t>
            </a:r>
            <a:endParaRPr lang="en-US">
              <a:cs typeface="Calibri"/>
            </a:endParaRPr>
          </a:p>
          <a:p>
            <a:pPr marL="628650" lvl="1" indent="-171450">
              <a:buFont typeface="Arial"/>
              <a:buChar char="•"/>
            </a:pPr>
            <a:r>
              <a:rPr lang="en-US" err="1"/>
              <a:t>Aseta</a:t>
            </a:r>
            <a:r>
              <a:rPr lang="en-US"/>
              <a:t> </a:t>
            </a:r>
            <a:r>
              <a:rPr lang="en-US" err="1"/>
              <a:t>kämmentyvi</a:t>
            </a:r>
            <a:r>
              <a:rPr lang="en-US"/>
              <a:t> </a:t>
            </a:r>
            <a:r>
              <a:rPr lang="en-US" err="1"/>
              <a:t>keskelle</a:t>
            </a:r>
            <a:r>
              <a:rPr lang="en-US"/>
              <a:t> </a:t>
            </a:r>
            <a:r>
              <a:rPr lang="en-US" err="1"/>
              <a:t>autettavan</a:t>
            </a:r>
            <a:r>
              <a:rPr lang="en-US"/>
              <a:t> </a:t>
            </a:r>
            <a:r>
              <a:rPr lang="en-US" err="1"/>
              <a:t>rintalastaa</a:t>
            </a:r>
            <a:r>
              <a:rPr lang="en-US"/>
              <a:t>, </a:t>
            </a:r>
            <a:r>
              <a:rPr lang="en-US" err="1"/>
              <a:t>toinen</a:t>
            </a:r>
            <a:r>
              <a:rPr lang="en-US"/>
              <a:t> </a:t>
            </a:r>
            <a:r>
              <a:rPr lang="en-US" err="1"/>
              <a:t>käsi</a:t>
            </a:r>
            <a:r>
              <a:rPr lang="en-US"/>
              <a:t> </a:t>
            </a:r>
            <a:r>
              <a:rPr lang="en-US" err="1"/>
              <a:t>alemman</a:t>
            </a:r>
            <a:r>
              <a:rPr lang="en-US"/>
              <a:t> </a:t>
            </a:r>
            <a:r>
              <a:rPr lang="en-US" err="1"/>
              <a:t>päälle</a:t>
            </a:r>
            <a:r>
              <a:rPr lang="en-US"/>
              <a:t>.</a:t>
            </a:r>
            <a:endParaRPr lang="en-US">
              <a:cs typeface="Calibri"/>
            </a:endParaRPr>
          </a:p>
          <a:p>
            <a:pPr marL="628650" lvl="1" indent="-171450">
              <a:buFont typeface="Arial"/>
              <a:buChar char="•"/>
            </a:pPr>
            <a:r>
              <a:rPr lang="en-US" err="1"/>
              <a:t>Paina</a:t>
            </a:r>
            <a:r>
              <a:rPr lang="en-US"/>
              <a:t> </a:t>
            </a:r>
            <a:r>
              <a:rPr lang="en-US" err="1"/>
              <a:t>rintalastaa</a:t>
            </a:r>
            <a:r>
              <a:rPr lang="en-US"/>
              <a:t> </a:t>
            </a:r>
            <a:r>
              <a:rPr lang="en-US" err="1"/>
              <a:t>kohtisuoraan</a:t>
            </a:r>
            <a:r>
              <a:rPr lang="en-US"/>
              <a:t> </a:t>
            </a:r>
            <a:r>
              <a:rPr lang="en-US" err="1"/>
              <a:t>alaspäin</a:t>
            </a:r>
            <a:r>
              <a:rPr lang="en-US"/>
              <a:t> 30</a:t>
            </a:r>
            <a:br>
              <a:rPr lang="en-US">
                <a:cs typeface="+mn-lt"/>
              </a:rPr>
            </a:br>
            <a:r>
              <a:rPr lang="en-US" err="1"/>
              <a:t>kertaa</a:t>
            </a:r>
            <a:r>
              <a:rPr lang="en-US"/>
              <a:t>.</a:t>
            </a:r>
            <a:endParaRPr lang="en-US">
              <a:cs typeface="+mn-lt"/>
            </a:endParaRPr>
          </a:p>
          <a:p>
            <a:pPr marL="171450" indent="-171450">
              <a:buFont typeface="Arial"/>
              <a:buChar char="•"/>
            </a:pPr>
            <a:r>
              <a:rPr lang="en-US" err="1"/>
              <a:t>Jatka</a:t>
            </a:r>
            <a:r>
              <a:rPr lang="en-US"/>
              <a:t> </a:t>
            </a:r>
            <a:r>
              <a:rPr lang="en-US" err="1"/>
              <a:t>elvytystä</a:t>
            </a:r>
            <a:r>
              <a:rPr lang="en-US"/>
              <a:t> </a:t>
            </a:r>
            <a:r>
              <a:rPr lang="en-US" err="1"/>
              <a:t>puhaltamalla</a:t>
            </a:r>
            <a:r>
              <a:rPr lang="en-US"/>
              <a:t> 2 </a:t>
            </a:r>
            <a:r>
              <a:rPr lang="en-US" err="1"/>
              <a:t>kertaa</a:t>
            </a:r>
            <a:r>
              <a:rPr lang="en-US"/>
              <a:t>:</a:t>
            </a:r>
            <a:endParaRPr lang="en-US">
              <a:cs typeface="Calibri"/>
            </a:endParaRPr>
          </a:p>
          <a:p>
            <a:pPr marL="628650" lvl="1" indent="-171450">
              <a:buFont typeface="Arial"/>
              <a:buChar char="•"/>
            </a:pPr>
            <a:r>
              <a:rPr lang="en-US"/>
              <a:t>Avaa </a:t>
            </a:r>
            <a:r>
              <a:rPr lang="en-US" err="1"/>
              <a:t>hengitystie</a:t>
            </a:r>
            <a:r>
              <a:rPr lang="en-US"/>
              <a:t>, </a:t>
            </a:r>
            <a:r>
              <a:rPr lang="en-US" err="1"/>
              <a:t>sulje</a:t>
            </a:r>
            <a:r>
              <a:rPr lang="en-US"/>
              <a:t> </a:t>
            </a:r>
            <a:r>
              <a:rPr lang="en-US" err="1"/>
              <a:t>autettavan</a:t>
            </a:r>
            <a:r>
              <a:rPr lang="en-US"/>
              <a:t> </a:t>
            </a:r>
            <a:r>
              <a:rPr lang="en-US" err="1"/>
              <a:t>sieraimet</a:t>
            </a:r>
            <a:r>
              <a:rPr lang="en-US"/>
              <a:t>, </a:t>
            </a:r>
            <a:r>
              <a:rPr lang="en-US" err="1"/>
              <a:t>peitä</a:t>
            </a:r>
            <a:r>
              <a:rPr lang="en-US"/>
              <a:t> </a:t>
            </a:r>
            <a:r>
              <a:rPr lang="en-US" err="1"/>
              <a:t>suullasi</a:t>
            </a:r>
            <a:r>
              <a:rPr lang="en-US"/>
              <a:t> </a:t>
            </a:r>
            <a:r>
              <a:rPr lang="en-US" err="1"/>
              <a:t>autettavan</a:t>
            </a:r>
            <a:r>
              <a:rPr lang="en-US"/>
              <a:t> </a:t>
            </a:r>
            <a:r>
              <a:rPr lang="en-US" err="1"/>
              <a:t>suu</a:t>
            </a:r>
            <a:r>
              <a:rPr lang="en-US"/>
              <a:t> ja </a:t>
            </a:r>
            <a:r>
              <a:rPr lang="en-US" err="1"/>
              <a:t>puhalla</a:t>
            </a:r>
            <a:r>
              <a:rPr lang="en-US"/>
              <a:t> </a:t>
            </a:r>
            <a:r>
              <a:rPr lang="en-US" err="1"/>
              <a:t>rauhallisesti</a:t>
            </a:r>
            <a:r>
              <a:rPr lang="en-US"/>
              <a:t> 2 </a:t>
            </a:r>
            <a:r>
              <a:rPr lang="en-US" err="1"/>
              <a:t>kertaa</a:t>
            </a:r>
            <a:r>
              <a:rPr lang="en-US"/>
              <a:t>, </a:t>
            </a:r>
            <a:r>
              <a:rPr lang="en-US" err="1"/>
              <a:t>rintakehä</a:t>
            </a:r>
            <a:r>
              <a:rPr lang="en-US"/>
              <a:t> </a:t>
            </a:r>
            <a:r>
              <a:rPr lang="en-US" err="1"/>
              <a:t>nousee</a:t>
            </a:r>
            <a:r>
              <a:rPr lang="en-US"/>
              <a:t> (</a:t>
            </a:r>
            <a:r>
              <a:rPr lang="en-US" err="1"/>
              <a:t>liikkuu</a:t>
            </a:r>
            <a:r>
              <a:rPr lang="en-US"/>
              <a:t>).</a:t>
            </a:r>
            <a:endParaRPr lang="en-US">
              <a:cs typeface="Calibri"/>
            </a:endParaRPr>
          </a:p>
          <a:p>
            <a:pPr marL="628650" lvl="1" indent="-171450">
              <a:buFont typeface="Arial"/>
              <a:buChar char="•"/>
            </a:pPr>
            <a:r>
              <a:rPr lang="en-US" err="1"/>
              <a:t>Jatka</a:t>
            </a:r>
            <a:r>
              <a:rPr lang="en-US"/>
              <a:t> </a:t>
            </a:r>
            <a:r>
              <a:rPr lang="en-US" err="1"/>
              <a:t>rytmillä</a:t>
            </a:r>
            <a:r>
              <a:rPr lang="en-US"/>
              <a:t> 30:2, </a:t>
            </a:r>
            <a:r>
              <a:rPr lang="en-US" err="1"/>
              <a:t>kunnes</a:t>
            </a:r>
            <a:r>
              <a:rPr lang="en-US"/>
              <a:t> </a:t>
            </a:r>
            <a:r>
              <a:rPr lang="en-US" err="1"/>
              <a:t>ensihoitopalvelu</a:t>
            </a:r>
            <a:r>
              <a:rPr lang="en-US"/>
              <a:t> </a:t>
            </a:r>
            <a:r>
              <a:rPr lang="en-US" err="1"/>
              <a:t>ottaa</a:t>
            </a:r>
            <a:r>
              <a:rPr lang="en-US"/>
              <a:t> </a:t>
            </a:r>
            <a:r>
              <a:rPr lang="en-US" err="1"/>
              <a:t>vastuun</a:t>
            </a:r>
            <a:r>
              <a:rPr lang="en-US"/>
              <a:t> tai </a:t>
            </a:r>
            <a:r>
              <a:rPr lang="en-US" err="1"/>
              <a:t>autettava</a:t>
            </a:r>
            <a:r>
              <a:rPr lang="en-US"/>
              <a:t> </a:t>
            </a:r>
            <a:r>
              <a:rPr lang="en-US" err="1"/>
              <a:t>virkoaa</a:t>
            </a:r>
            <a:r>
              <a:rPr lang="en-US"/>
              <a:t>.</a:t>
            </a:r>
            <a:endParaRPr lang="en-US">
              <a:cs typeface="Calibri"/>
            </a:endParaRPr>
          </a:p>
          <a:p>
            <a:pPr marL="628650" lvl="1" indent="-171450">
              <a:buFont typeface="Arial"/>
              <a:buChar char="•"/>
            </a:pPr>
            <a:endParaRPr lang="en-US">
              <a:cs typeface="Calibri"/>
            </a:endParaRPr>
          </a:p>
          <a:p>
            <a:pPr marL="628650" lvl="1" indent="-171450">
              <a:buFont typeface="Arial"/>
              <a:buChar char="•"/>
            </a:pPr>
            <a:r>
              <a:rPr lang="en-US">
                <a:cs typeface="Calibri"/>
              </a:rPr>
              <a:t>Jos </a:t>
            </a:r>
            <a:r>
              <a:rPr lang="en-US" err="1">
                <a:cs typeface="Calibri"/>
              </a:rPr>
              <a:t>paikalla</a:t>
            </a:r>
            <a:r>
              <a:rPr lang="en-US">
                <a:cs typeface="Calibri"/>
              </a:rPr>
              <a:t> on </a:t>
            </a:r>
            <a:r>
              <a:rPr lang="en-US" err="1">
                <a:cs typeface="Calibri"/>
              </a:rPr>
              <a:t>useampia</a:t>
            </a:r>
            <a:r>
              <a:rPr lang="en-US">
                <a:cs typeface="Calibri"/>
              </a:rPr>
              <a:t> </a:t>
            </a:r>
            <a:r>
              <a:rPr lang="en-US" err="1">
                <a:cs typeface="Calibri"/>
              </a:rPr>
              <a:t>henkilöitä</a:t>
            </a:r>
            <a:r>
              <a:rPr lang="en-US">
                <a:cs typeface="Calibri"/>
              </a:rPr>
              <a:t>, </a:t>
            </a:r>
            <a:r>
              <a:rPr lang="en-US" err="1">
                <a:cs typeface="Calibri"/>
              </a:rPr>
              <a:t>selvitetään</a:t>
            </a:r>
            <a:r>
              <a:rPr lang="en-US">
                <a:cs typeface="Calibri"/>
              </a:rPr>
              <a:t> </a:t>
            </a:r>
            <a:r>
              <a:rPr lang="en-US" err="1">
                <a:cs typeface="Calibri"/>
              </a:rPr>
              <a:t>sydäniskurin</a:t>
            </a:r>
            <a:r>
              <a:rPr lang="en-US">
                <a:cs typeface="Calibri"/>
              </a:rPr>
              <a:t> </a:t>
            </a:r>
            <a:r>
              <a:rPr lang="en-US" err="1">
                <a:cs typeface="Calibri"/>
              </a:rPr>
              <a:t>saatavuus</a:t>
            </a:r>
            <a:r>
              <a:rPr lang="en-US">
                <a:cs typeface="Calibri"/>
              </a:rPr>
              <a:t>: 112-sovellus/</a:t>
            </a:r>
            <a:r>
              <a:rPr lang="en-US" err="1">
                <a:cs typeface="Calibri"/>
              </a:rPr>
              <a:t>kohteen</a:t>
            </a:r>
            <a:r>
              <a:rPr lang="en-US">
                <a:cs typeface="Calibri"/>
              </a:rPr>
              <a:t> </a:t>
            </a:r>
            <a:r>
              <a:rPr lang="en-US" err="1">
                <a:cs typeface="Calibri"/>
              </a:rPr>
              <a:t>henkilökunta</a:t>
            </a:r>
            <a:r>
              <a:rPr lang="en-US">
                <a:cs typeface="Calibri"/>
              </a:rPr>
              <a:t>. </a:t>
            </a:r>
          </a:p>
          <a:p>
            <a:endParaRPr lang="en-US">
              <a:cs typeface="Calibri"/>
            </a:endParaRPr>
          </a:p>
        </p:txBody>
      </p:sp>
      <p:sp>
        <p:nvSpPr>
          <p:cNvPr id="4" name="Dian numeron paikkamerkki 3"/>
          <p:cNvSpPr>
            <a:spLocks noGrp="1"/>
          </p:cNvSpPr>
          <p:nvPr>
            <p:ph type="sldNum" sz="quarter" idx="5"/>
          </p:nvPr>
        </p:nvSpPr>
        <p:spPr/>
        <p:txBody>
          <a:bodyPr/>
          <a:lstStyle/>
          <a:p>
            <a:fld id="{8801134E-DECC-4F45-892E-9D0C47B60F47}" type="slidenum">
              <a:rPr lang="fi-FI" smtClean="0"/>
              <a:t>8</a:t>
            </a:fld>
            <a:endParaRPr lang="fi-FI"/>
          </a:p>
        </p:txBody>
      </p:sp>
    </p:spTree>
    <p:extLst>
      <p:ext uri="{BB962C8B-B14F-4D97-AF65-F5344CB8AC3E}">
        <p14:creationId xmlns:p14="http://schemas.microsoft.com/office/powerpoint/2010/main" val="341517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-Sydänpysähdystilanteessa soita 112, aseta puhelin kaiuttimelle: voit kuunnella samalla hätäkeskuksesta annettavia ohjeita. Aloita elvytys ja ohjeista joku hakemaan sydäniskuri paikalle. Lähimmän sydäniskurin sijainti löytyy esim. 112-sovelluksen avulla.</a:t>
            </a:r>
            <a:endParaRPr lang="fi-FI" dirty="0">
              <a:cs typeface="Calibri"/>
            </a:endParaRPr>
          </a:p>
          <a:p>
            <a:endParaRPr lang="fi-FI" dirty="0"/>
          </a:p>
          <a:p>
            <a:r>
              <a:rPr lang="fi-FI" dirty="0"/>
              <a:t>-Sydäniskurilla et voi vahingoittaa ketään! Laite tunnistaa itse automaattisesti tarvitseeko iskua antaa. Iskua ei voida siis antaa "vahingossa" tai sellaiselle autettavalle joka sitä ei tarvitse. Sydäniskurin käyttäjän tehtävä on aktivoida laite virtapainikkeesta ja noudattaa laitteen antamia ääni- / kuva- ja/tai tekstiohjeita.</a:t>
            </a:r>
          </a:p>
          <a:p>
            <a:pPr marL="171450" indent="-171450">
              <a:buFontTx/>
              <a:buChar char="-"/>
            </a:pPr>
            <a:endParaRPr lang="fi-FI"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cs typeface="Calibri" panose="020F0502020204030204"/>
              </a:rPr>
              <a:t>Kun sydäniskuri nostetaan kaapista/seinätelineestä, ääni-ilmaisin aktivoituu ja ilmoittaa laitteen käyttöönotosta.</a:t>
            </a:r>
          </a:p>
          <a:p>
            <a:endParaRPr lang="fi-FI" dirty="0">
              <a:cs typeface="Calibri" panose="020F0502020204030204"/>
            </a:endParaRPr>
          </a:p>
          <a:p>
            <a:endParaRPr lang="fi-FI" dirty="0"/>
          </a:p>
          <a:p>
            <a:r>
              <a:rPr lang="fi-FI" b="1" dirty="0"/>
              <a:t>Sydänpysähdystilanteissa ensimmäinen auttaja on usein ohikulkija. – Se voit olla seuraavaksi sinä.</a:t>
            </a:r>
            <a:r>
              <a:rPr lang="fi-FI" dirty="0"/>
              <a:t> </a:t>
            </a:r>
            <a:endParaRPr lang="fi-FI" dirty="0">
              <a:cs typeface="Calibri"/>
            </a:endParaRPr>
          </a:p>
          <a:p>
            <a:endParaRPr lang="fi-FI" dirty="0">
              <a:cs typeface="Calibri"/>
            </a:endParaRPr>
          </a:p>
          <a:p>
            <a:r>
              <a:rPr lang="fi-FI" dirty="0">
                <a:cs typeface="Calibri"/>
              </a:rPr>
              <a:t>-Tämän 2 minuutin animoidun videon voi myös halutessaan näyttää: </a:t>
            </a:r>
            <a:r>
              <a:rPr lang="fi-FI" dirty="0">
                <a:hlinkClick r:id="rId3"/>
              </a:rPr>
              <a:t>https://www.youtube.com/watch?v=I1KmlVYRUhA&amp;t=89s</a:t>
            </a:r>
            <a:endParaRPr lang="fi-FI" dirty="0"/>
          </a:p>
          <a:p>
            <a:endParaRPr lang="fi-FI" dirty="0"/>
          </a:p>
          <a:p>
            <a:r>
              <a:rPr lang="fi-FI" dirty="0"/>
              <a:t>- Tässä yksi tehtävä, johon voisi </a:t>
            </a:r>
            <a:r>
              <a:rPr lang="fi-FI" dirty="0" err="1"/>
              <a:t>osallistaa</a:t>
            </a:r>
            <a:r>
              <a:rPr lang="fi-FI" dirty="0"/>
              <a:t> opiskelijoita: </a:t>
            </a:r>
            <a:r>
              <a:rPr lang="fi-FI" b="1" dirty="0"/>
              <a:t>Tarkista Sydänliiton Sydänturvallinen Suomi -palvelusta kotikuntasi sydänturvallisuuden taso ja vertaile sitä muiden kuntien tasoihin. </a:t>
            </a:r>
            <a:r>
              <a:rPr lang="fi-FI" dirty="0"/>
              <a:t>Sydänturvallisuus muodostuu ihmisten elvytysosaamisesta sekä mahdollisuudesta saada sydäniskuri käyttöön minuuttien sisällä. Kun olemme sydänturvallisessa maassa, kunnassa tai vaikkapa työpaikassa, olemme paikassa, jossa sydänpysähdystilanteesta selviäminen on todennäköistä. </a:t>
            </a:r>
          </a:p>
          <a:p>
            <a:r>
              <a:rPr lang="fi-FI" dirty="0">
                <a:cs typeface="Calibri"/>
              </a:rPr>
              <a:t>Linkki: </a:t>
            </a:r>
            <a:r>
              <a:rPr lang="fi-FI" dirty="0">
                <a:hlinkClick r:id="" action="ppaction://noaction"/>
              </a:rPr>
              <a:t>https://sydanturvallinensuomi.sydan.fi/</a:t>
            </a:r>
            <a:endParaRPr lang="fi-FI" dirty="0">
              <a:cs typeface="Calibri"/>
            </a:endParaRPr>
          </a:p>
        </p:txBody>
      </p:sp>
      <p:sp>
        <p:nvSpPr>
          <p:cNvPr id="4" name="Dian numeron paikkamerkki 3"/>
          <p:cNvSpPr>
            <a:spLocks noGrp="1"/>
          </p:cNvSpPr>
          <p:nvPr>
            <p:ph type="sldNum" sz="quarter" idx="5"/>
          </p:nvPr>
        </p:nvSpPr>
        <p:spPr/>
        <p:txBody>
          <a:bodyPr/>
          <a:lstStyle/>
          <a:p>
            <a:fld id="{8801134E-DECC-4F45-892E-9D0C47B60F47}" type="slidenum">
              <a:rPr lang="fi-FI" smtClean="0"/>
              <a:t>9</a:t>
            </a:fld>
            <a:endParaRPr lang="fi-FI"/>
          </a:p>
        </p:txBody>
      </p:sp>
    </p:spTree>
    <p:extLst>
      <p:ext uri="{BB962C8B-B14F-4D97-AF65-F5344CB8AC3E}">
        <p14:creationId xmlns:p14="http://schemas.microsoft.com/office/powerpoint/2010/main" val="3714502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24FE11-7384-4AF5-85D5-8F5063FCD6F8}"/>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AD0E3DC1-8F61-4B39-815D-5B642D19A0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6EC773FF-C170-4429-BC15-938BB0BD07E5}"/>
              </a:ext>
            </a:extLst>
          </p:cNvPr>
          <p:cNvSpPr>
            <a:spLocks noGrp="1"/>
          </p:cNvSpPr>
          <p:nvPr>
            <p:ph type="dt" sz="half" idx="10"/>
          </p:nvPr>
        </p:nvSpPr>
        <p:spPr/>
        <p:txBody>
          <a:bodyPr/>
          <a:lstStyle/>
          <a:p>
            <a:fld id="{0F66212A-3722-4420-9FEE-1470D339841A}" type="datetimeFigureOut">
              <a:rPr lang="fi-FI" smtClean="0"/>
              <a:t>20.3.2023</a:t>
            </a:fld>
            <a:endParaRPr lang="fi-FI"/>
          </a:p>
        </p:txBody>
      </p:sp>
      <p:sp>
        <p:nvSpPr>
          <p:cNvPr id="5" name="Alatunnisteen paikkamerkki 4">
            <a:extLst>
              <a:ext uri="{FF2B5EF4-FFF2-40B4-BE49-F238E27FC236}">
                <a16:creationId xmlns:a16="http://schemas.microsoft.com/office/drawing/2014/main" id="{B8C08032-1344-4B69-A05A-B1B2B1AF15F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EEBC5E0-08BC-41E4-889C-5C4A42FD8C2A}"/>
              </a:ext>
            </a:extLst>
          </p:cNvPr>
          <p:cNvSpPr>
            <a:spLocks noGrp="1"/>
          </p:cNvSpPr>
          <p:nvPr>
            <p:ph type="sldNum" sz="quarter" idx="12"/>
          </p:nvPr>
        </p:nvSpPr>
        <p:spPr/>
        <p:txBody>
          <a:bodyPr/>
          <a:lstStyle/>
          <a:p>
            <a:fld id="{2F2419AD-34D6-4010-8C15-A83064261FFC}" type="slidenum">
              <a:rPr lang="fi-FI" smtClean="0"/>
              <a:t>‹#›</a:t>
            </a:fld>
            <a:endParaRPr lang="fi-FI"/>
          </a:p>
        </p:txBody>
      </p:sp>
    </p:spTree>
    <p:extLst>
      <p:ext uri="{BB962C8B-B14F-4D97-AF65-F5344CB8AC3E}">
        <p14:creationId xmlns:p14="http://schemas.microsoft.com/office/powerpoint/2010/main" val="2072853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A0AE838-5D22-480A-B168-62B50CC2B9D1}"/>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593F73F4-AF3F-4A79-A747-60F4316F9D66}"/>
              </a:ext>
            </a:extLst>
          </p:cNvPr>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FB99232-0DC2-4AE8-9F2B-521AD2E5C39C}"/>
              </a:ext>
            </a:extLst>
          </p:cNvPr>
          <p:cNvSpPr>
            <a:spLocks noGrp="1"/>
          </p:cNvSpPr>
          <p:nvPr>
            <p:ph type="dt" sz="half" idx="10"/>
          </p:nvPr>
        </p:nvSpPr>
        <p:spPr/>
        <p:txBody>
          <a:bodyPr/>
          <a:lstStyle/>
          <a:p>
            <a:fld id="{0F66212A-3722-4420-9FEE-1470D339841A}" type="datetimeFigureOut">
              <a:rPr lang="fi-FI" smtClean="0"/>
              <a:t>20.3.2023</a:t>
            </a:fld>
            <a:endParaRPr lang="fi-FI"/>
          </a:p>
        </p:txBody>
      </p:sp>
      <p:sp>
        <p:nvSpPr>
          <p:cNvPr id="5" name="Alatunnisteen paikkamerkki 4">
            <a:extLst>
              <a:ext uri="{FF2B5EF4-FFF2-40B4-BE49-F238E27FC236}">
                <a16:creationId xmlns:a16="http://schemas.microsoft.com/office/drawing/2014/main" id="{BF02AFB1-0C42-4852-A481-DE24D94167A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634D1BA-489F-410C-9B44-E869ADE5B153}"/>
              </a:ext>
            </a:extLst>
          </p:cNvPr>
          <p:cNvSpPr>
            <a:spLocks noGrp="1"/>
          </p:cNvSpPr>
          <p:nvPr>
            <p:ph type="sldNum" sz="quarter" idx="12"/>
          </p:nvPr>
        </p:nvSpPr>
        <p:spPr/>
        <p:txBody>
          <a:bodyPr/>
          <a:lstStyle/>
          <a:p>
            <a:fld id="{2F2419AD-34D6-4010-8C15-A83064261FFC}" type="slidenum">
              <a:rPr lang="fi-FI" smtClean="0"/>
              <a:t>‹#›</a:t>
            </a:fld>
            <a:endParaRPr lang="fi-FI"/>
          </a:p>
        </p:txBody>
      </p:sp>
    </p:spTree>
    <p:extLst>
      <p:ext uri="{BB962C8B-B14F-4D97-AF65-F5344CB8AC3E}">
        <p14:creationId xmlns:p14="http://schemas.microsoft.com/office/powerpoint/2010/main" val="2262335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C2F9FE3B-B845-4FBE-A5E5-3DA625B4C634}"/>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A5242AE9-A096-4A8E-BC2F-9B95403E13CB}"/>
              </a:ext>
            </a:extLst>
          </p:cNvPr>
          <p:cNvSpPr>
            <a:spLocks noGrp="1"/>
          </p:cNvSpPr>
          <p:nvPr>
            <p:ph type="body" orient="vert" idx="1"/>
          </p:nvPr>
        </p:nvSpPr>
        <p:spPr>
          <a:xfrm>
            <a:off x="838200" y="365125"/>
            <a:ext cx="7734300"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08E7F1B-82D2-4C6B-BBB9-7E59FDAFD92E}"/>
              </a:ext>
            </a:extLst>
          </p:cNvPr>
          <p:cNvSpPr>
            <a:spLocks noGrp="1"/>
          </p:cNvSpPr>
          <p:nvPr>
            <p:ph type="dt" sz="half" idx="10"/>
          </p:nvPr>
        </p:nvSpPr>
        <p:spPr/>
        <p:txBody>
          <a:bodyPr/>
          <a:lstStyle/>
          <a:p>
            <a:fld id="{0F66212A-3722-4420-9FEE-1470D339841A}" type="datetimeFigureOut">
              <a:rPr lang="fi-FI" smtClean="0"/>
              <a:t>20.3.2023</a:t>
            </a:fld>
            <a:endParaRPr lang="fi-FI"/>
          </a:p>
        </p:txBody>
      </p:sp>
      <p:sp>
        <p:nvSpPr>
          <p:cNvPr id="5" name="Alatunnisteen paikkamerkki 4">
            <a:extLst>
              <a:ext uri="{FF2B5EF4-FFF2-40B4-BE49-F238E27FC236}">
                <a16:creationId xmlns:a16="http://schemas.microsoft.com/office/drawing/2014/main" id="{F7EDFCD7-07C8-41C2-8696-47FB58BCA48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037430E-C456-4D45-B4E6-D51C0B41F3D5}"/>
              </a:ext>
            </a:extLst>
          </p:cNvPr>
          <p:cNvSpPr>
            <a:spLocks noGrp="1"/>
          </p:cNvSpPr>
          <p:nvPr>
            <p:ph type="sldNum" sz="quarter" idx="12"/>
          </p:nvPr>
        </p:nvSpPr>
        <p:spPr/>
        <p:txBody>
          <a:bodyPr/>
          <a:lstStyle/>
          <a:p>
            <a:fld id="{2F2419AD-34D6-4010-8C15-A83064261FFC}" type="slidenum">
              <a:rPr lang="fi-FI" smtClean="0"/>
              <a:t>‹#›</a:t>
            </a:fld>
            <a:endParaRPr lang="fi-FI"/>
          </a:p>
        </p:txBody>
      </p:sp>
    </p:spTree>
    <p:extLst>
      <p:ext uri="{BB962C8B-B14F-4D97-AF65-F5344CB8AC3E}">
        <p14:creationId xmlns:p14="http://schemas.microsoft.com/office/powerpoint/2010/main" val="2512145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600CC8-A2B4-4132-A171-D799FCF37357}"/>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208C86D5-207F-40D8-AD93-433D70429C23}"/>
              </a:ext>
            </a:extLst>
          </p:cNvPr>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A7DC5B8-106B-46A5-90AB-21875DB36D5F}"/>
              </a:ext>
            </a:extLst>
          </p:cNvPr>
          <p:cNvSpPr>
            <a:spLocks noGrp="1"/>
          </p:cNvSpPr>
          <p:nvPr>
            <p:ph type="dt" sz="half" idx="10"/>
          </p:nvPr>
        </p:nvSpPr>
        <p:spPr/>
        <p:txBody>
          <a:bodyPr/>
          <a:lstStyle/>
          <a:p>
            <a:fld id="{0F66212A-3722-4420-9FEE-1470D339841A}" type="datetimeFigureOut">
              <a:rPr lang="fi-FI" smtClean="0"/>
              <a:t>20.3.2023</a:t>
            </a:fld>
            <a:endParaRPr lang="fi-FI"/>
          </a:p>
        </p:txBody>
      </p:sp>
      <p:sp>
        <p:nvSpPr>
          <p:cNvPr id="5" name="Alatunnisteen paikkamerkki 4">
            <a:extLst>
              <a:ext uri="{FF2B5EF4-FFF2-40B4-BE49-F238E27FC236}">
                <a16:creationId xmlns:a16="http://schemas.microsoft.com/office/drawing/2014/main" id="{E8829370-EA8B-485C-AD6C-62EC0F32EFB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0FA0152-96D1-485A-865C-CA63F1E750A9}"/>
              </a:ext>
            </a:extLst>
          </p:cNvPr>
          <p:cNvSpPr>
            <a:spLocks noGrp="1"/>
          </p:cNvSpPr>
          <p:nvPr>
            <p:ph type="sldNum" sz="quarter" idx="12"/>
          </p:nvPr>
        </p:nvSpPr>
        <p:spPr/>
        <p:txBody>
          <a:bodyPr/>
          <a:lstStyle/>
          <a:p>
            <a:fld id="{2F2419AD-34D6-4010-8C15-A83064261FFC}" type="slidenum">
              <a:rPr lang="fi-FI" smtClean="0"/>
              <a:t>‹#›</a:t>
            </a:fld>
            <a:endParaRPr lang="fi-FI"/>
          </a:p>
        </p:txBody>
      </p:sp>
    </p:spTree>
    <p:extLst>
      <p:ext uri="{BB962C8B-B14F-4D97-AF65-F5344CB8AC3E}">
        <p14:creationId xmlns:p14="http://schemas.microsoft.com/office/powerpoint/2010/main" val="340738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AFADE1-98E2-40BE-A733-851ADF6B70ED}"/>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FA6618D8-B608-43F3-A305-572101EF6C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Päivämäärän paikkamerkki 3">
            <a:extLst>
              <a:ext uri="{FF2B5EF4-FFF2-40B4-BE49-F238E27FC236}">
                <a16:creationId xmlns:a16="http://schemas.microsoft.com/office/drawing/2014/main" id="{79C0DCC9-4C42-44FF-AD03-EE9E6A1469BB}"/>
              </a:ext>
            </a:extLst>
          </p:cNvPr>
          <p:cNvSpPr>
            <a:spLocks noGrp="1"/>
          </p:cNvSpPr>
          <p:nvPr>
            <p:ph type="dt" sz="half" idx="10"/>
          </p:nvPr>
        </p:nvSpPr>
        <p:spPr/>
        <p:txBody>
          <a:bodyPr/>
          <a:lstStyle/>
          <a:p>
            <a:fld id="{0F66212A-3722-4420-9FEE-1470D339841A}" type="datetimeFigureOut">
              <a:rPr lang="fi-FI" smtClean="0"/>
              <a:t>20.3.2023</a:t>
            </a:fld>
            <a:endParaRPr lang="fi-FI"/>
          </a:p>
        </p:txBody>
      </p:sp>
      <p:sp>
        <p:nvSpPr>
          <p:cNvPr id="5" name="Alatunnisteen paikkamerkki 4">
            <a:extLst>
              <a:ext uri="{FF2B5EF4-FFF2-40B4-BE49-F238E27FC236}">
                <a16:creationId xmlns:a16="http://schemas.microsoft.com/office/drawing/2014/main" id="{79319316-3EE4-492B-8975-602CF5E5BD0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41312B8-CB15-456C-BB0F-E9C9163DC101}"/>
              </a:ext>
            </a:extLst>
          </p:cNvPr>
          <p:cNvSpPr>
            <a:spLocks noGrp="1"/>
          </p:cNvSpPr>
          <p:nvPr>
            <p:ph type="sldNum" sz="quarter" idx="12"/>
          </p:nvPr>
        </p:nvSpPr>
        <p:spPr/>
        <p:txBody>
          <a:bodyPr/>
          <a:lstStyle/>
          <a:p>
            <a:fld id="{2F2419AD-34D6-4010-8C15-A83064261FFC}" type="slidenum">
              <a:rPr lang="fi-FI" smtClean="0"/>
              <a:t>‹#›</a:t>
            </a:fld>
            <a:endParaRPr lang="fi-FI"/>
          </a:p>
        </p:txBody>
      </p:sp>
    </p:spTree>
    <p:extLst>
      <p:ext uri="{BB962C8B-B14F-4D97-AF65-F5344CB8AC3E}">
        <p14:creationId xmlns:p14="http://schemas.microsoft.com/office/powerpoint/2010/main" val="65106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6B063-74D5-4BD0-967A-4E47C14FD3B7}"/>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FA98C38-3694-45A8-BDD2-10FA6AAAE10D}"/>
              </a:ext>
            </a:extLst>
          </p:cNvPr>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1CC1FB82-A45F-4657-ABF7-75D5C2E74021}"/>
              </a:ext>
            </a:extLst>
          </p:cNvPr>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34D4D1D-D30D-44B6-B17A-66EAA708C2F0}"/>
              </a:ext>
            </a:extLst>
          </p:cNvPr>
          <p:cNvSpPr>
            <a:spLocks noGrp="1"/>
          </p:cNvSpPr>
          <p:nvPr>
            <p:ph type="dt" sz="half" idx="10"/>
          </p:nvPr>
        </p:nvSpPr>
        <p:spPr/>
        <p:txBody>
          <a:bodyPr/>
          <a:lstStyle/>
          <a:p>
            <a:fld id="{0F66212A-3722-4420-9FEE-1470D339841A}" type="datetimeFigureOut">
              <a:rPr lang="fi-FI" smtClean="0"/>
              <a:t>20.3.2023</a:t>
            </a:fld>
            <a:endParaRPr lang="fi-FI"/>
          </a:p>
        </p:txBody>
      </p:sp>
      <p:sp>
        <p:nvSpPr>
          <p:cNvPr id="6" name="Alatunnisteen paikkamerkki 5">
            <a:extLst>
              <a:ext uri="{FF2B5EF4-FFF2-40B4-BE49-F238E27FC236}">
                <a16:creationId xmlns:a16="http://schemas.microsoft.com/office/drawing/2014/main" id="{C3B67E1A-B21D-4DD5-9A04-BFE062505403}"/>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D8DB64B5-2ED2-4B69-B2FC-9D53E3741DDE}"/>
              </a:ext>
            </a:extLst>
          </p:cNvPr>
          <p:cNvSpPr>
            <a:spLocks noGrp="1"/>
          </p:cNvSpPr>
          <p:nvPr>
            <p:ph type="sldNum" sz="quarter" idx="12"/>
          </p:nvPr>
        </p:nvSpPr>
        <p:spPr/>
        <p:txBody>
          <a:bodyPr/>
          <a:lstStyle/>
          <a:p>
            <a:fld id="{2F2419AD-34D6-4010-8C15-A83064261FFC}" type="slidenum">
              <a:rPr lang="fi-FI" smtClean="0"/>
              <a:t>‹#›</a:t>
            </a:fld>
            <a:endParaRPr lang="fi-FI"/>
          </a:p>
        </p:txBody>
      </p:sp>
    </p:spTree>
    <p:extLst>
      <p:ext uri="{BB962C8B-B14F-4D97-AF65-F5344CB8AC3E}">
        <p14:creationId xmlns:p14="http://schemas.microsoft.com/office/powerpoint/2010/main" val="3893603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6691A68-73F5-4FF6-8FBE-11FB942F079C}"/>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6A5DCF73-A60A-46EE-9DDF-6EFBB18E68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a:extLst>
              <a:ext uri="{FF2B5EF4-FFF2-40B4-BE49-F238E27FC236}">
                <a16:creationId xmlns:a16="http://schemas.microsoft.com/office/drawing/2014/main" id="{9031AC28-17D2-4621-BE85-053B827EC8F5}"/>
              </a:ext>
            </a:extLst>
          </p:cNvPr>
          <p:cNvSpPr>
            <a:spLocks noGrp="1"/>
          </p:cNvSpPr>
          <p:nvPr>
            <p:ph sz="half" idx="2"/>
          </p:nvPr>
        </p:nvSpPr>
        <p:spPr>
          <a:xfrm>
            <a:off x="839788" y="2505075"/>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E8F291D7-F25B-400C-994D-C9494D27C8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a:extLst>
              <a:ext uri="{FF2B5EF4-FFF2-40B4-BE49-F238E27FC236}">
                <a16:creationId xmlns:a16="http://schemas.microsoft.com/office/drawing/2014/main" id="{31BBEE12-90E2-4E25-9151-F07B12BCF992}"/>
              </a:ext>
            </a:extLst>
          </p:cNvPr>
          <p:cNvSpPr>
            <a:spLocks noGrp="1"/>
          </p:cNvSpPr>
          <p:nvPr>
            <p:ph sz="quarter" idx="4"/>
          </p:nvPr>
        </p:nvSpPr>
        <p:spPr>
          <a:xfrm>
            <a:off x="6172200" y="2505075"/>
            <a:ext cx="5183188"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EF8EA462-1429-493B-800F-8AC53CF0C9C2}"/>
              </a:ext>
            </a:extLst>
          </p:cNvPr>
          <p:cNvSpPr>
            <a:spLocks noGrp="1"/>
          </p:cNvSpPr>
          <p:nvPr>
            <p:ph type="dt" sz="half" idx="10"/>
          </p:nvPr>
        </p:nvSpPr>
        <p:spPr/>
        <p:txBody>
          <a:bodyPr/>
          <a:lstStyle/>
          <a:p>
            <a:fld id="{0F66212A-3722-4420-9FEE-1470D339841A}" type="datetimeFigureOut">
              <a:rPr lang="fi-FI" smtClean="0"/>
              <a:t>20.3.2023</a:t>
            </a:fld>
            <a:endParaRPr lang="fi-FI"/>
          </a:p>
        </p:txBody>
      </p:sp>
      <p:sp>
        <p:nvSpPr>
          <p:cNvPr id="8" name="Alatunnisteen paikkamerkki 7">
            <a:extLst>
              <a:ext uri="{FF2B5EF4-FFF2-40B4-BE49-F238E27FC236}">
                <a16:creationId xmlns:a16="http://schemas.microsoft.com/office/drawing/2014/main" id="{2895568C-B14A-4492-A718-81F7B9A71590}"/>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C9AE4F84-2A75-4E5A-99CE-28DF73928609}"/>
              </a:ext>
            </a:extLst>
          </p:cNvPr>
          <p:cNvSpPr>
            <a:spLocks noGrp="1"/>
          </p:cNvSpPr>
          <p:nvPr>
            <p:ph type="sldNum" sz="quarter" idx="12"/>
          </p:nvPr>
        </p:nvSpPr>
        <p:spPr/>
        <p:txBody>
          <a:bodyPr/>
          <a:lstStyle/>
          <a:p>
            <a:fld id="{2F2419AD-34D6-4010-8C15-A83064261FFC}" type="slidenum">
              <a:rPr lang="fi-FI" smtClean="0"/>
              <a:t>‹#›</a:t>
            </a:fld>
            <a:endParaRPr lang="fi-FI"/>
          </a:p>
        </p:txBody>
      </p:sp>
    </p:spTree>
    <p:extLst>
      <p:ext uri="{BB962C8B-B14F-4D97-AF65-F5344CB8AC3E}">
        <p14:creationId xmlns:p14="http://schemas.microsoft.com/office/powerpoint/2010/main" val="284752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4CF156-5FD9-448B-906A-066E44BD3D21}"/>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21A6AA01-887F-4E15-93EF-29A0D424D06B}"/>
              </a:ext>
            </a:extLst>
          </p:cNvPr>
          <p:cNvSpPr>
            <a:spLocks noGrp="1"/>
          </p:cNvSpPr>
          <p:nvPr>
            <p:ph type="dt" sz="half" idx="10"/>
          </p:nvPr>
        </p:nvSpPr>
        <p:spPr/>
        <p:txBody>
          <a:bodyPr/>
          <a:lstStyle/>
          <a:p>
            <a:fld id="{0F66212A-3722-4420-9FEE-1470D339841A}" type="datetimeFigureOut">
              <a:rPr lang="fi-FI" smtClean="0"/>
              <a:t>20.3.2023</a:t>
            </a:fld>
            <a:endParaRPr lang="fi-FI"/>
          </a:p>
        </p:txBody>
      </p:sp>
      <p:sp>
        <p:nvSpPr>
          <p:cNvPr id="4" name="Alatunnisteen paikkamerkki 3">
            <a:extLst>
              <a:ext uri="{FF2B5EF4-FFF2-40B4-BE49-F238E27FC236}">
                <a16:creationId xmlns:a16="http://schemas.microsoft.com/office/drawing/2014/main" id="{38120F1E-6FF9-4D6D-9446-F5A0F870D27F}"/>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F290318A-F2C1-42D8-9BF3-B44AAFD2FB57}"/>
              </a:ext>
            </a:extLst>
          </p:cNvPr>
          <p:cNvSpPr>
            <a:spLocks noGrp="1"/>
          </p:cNvSpPr>
          <p:nvPr>
            <p:ph type="sldNum" sz="quarter" idx="12"/>
          </p:nvPr>
        </p:nvSpPr>
        <p:spPr/>
        <p:txBody>
          <a:bodyPr/>
          <a:lstStyle/>
          <a:p>
            <a:fld id="{2F2419AD-34D6-4010-8C15-A83064261FFC}" type="slidenum">
              <a:rPr lang="fi-FI" smtClean="0"/>
              <a:t>‹#›</a:t>
            </a:fld>
            <a:endParaRPr lang="fi-FI"/>
          </a:p>
        </p:txBody>
      </p:sp>
    </p:spTree>
    <p:extLst>
      <p:ext uri="{BB962C8B-B14F-4D97-AF65-F5344CB8AC3E}">
        <p14:creationId xmlns:p14="http://schemas.microsoft.com/office/powerpoint/2010/main" val="4182662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20A03DD5-B530-4835-B39E-CA08BF3921FB}"/>
              </a:ext>
            </a:extLst>
          </p:cNvPr>
          <p:cNvSpPr>
            <a:spLocks noGrp="1"/>
          </p:cNvSpPr>
          <p:nvPr>
            <p:ph type="dt" sz="half" idx="10"/>
          </p:nvPr>
        </p:nvSpPr>
        <p:spPr/>
        <p:txBody>
          <a:bodyPr/>
          <a:lstStyle/>
          <a:p>
            <a:fld id="{0F66212A-3722-4420-9FEE-1470D339841A}" type="datetimeFigureOut">
              <a:rPr lang="fi-FI" smtClean="0"/>
              <a:t>20.3.2023</a:t>
            </a:fld>
            <a:endParaRPr lang="fi-FI"/>
          </a:p>
        </p:txBody>
      </p:sp>
      <p:sp>
        <p:nvSpPr>
          <p:cNvPr id="3" name="Alatunnisteen paikkamerkki 2">
            <a:extLst>
              <a:ext uri="{FF2B5EF4-FFF2-40B4-BE49-F238E27FC236}">
                <a16:creationId xmlns:a16="http://schemas.microsoft.com/office/drawing/2014/main" id="{2D60E4E1-3335-41EA-BBA3-DA18584BB5C2}"/>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E3F7A085-DFE0-4929-A7B2-6B1557C858CE}"/>
              </a:ext>
            </a:extLst>
          </p:cNvPr>
          <p:cNvSpPr>
            <a:spLocks noGrp="1"/>
          </p:cNvSpPr>
          <p:nvPr>
            <p:ph type="sldNum" sz="quarter" idx="12"/>
          </p:nvPr>
        </p:nvSpPr>
        <p:spPr/>
        <p:txBody>
          <a:bodyPr/>
          <a:lstStyle/>
          <a:p>
            <a:fld id="{2F2419AD-34D6-4010-8C15-A83064261FFC}" type="slidenum">
              <a:rPr lang="fi-FI" smtClean="0"/>
              <a:t>‹#›</a:t>
            </a:fld>
            <a:endParaRPr lang="fi-FI"/>
          </a:p>
        </p:txBody>
      </p:sp>
    </p:spTree>
    <p:extLst>
      <p:ext uri="{BB962C8B-B14F-4D97-AF65-F5344CB8AC3E}">
        <p14:creationId xmlns:p14="http://schemas.microsoft.com/office/powerpoint/2010/main" val="388403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C588DA-3222-4BDB-9D0F-E97981097154}"/>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7B59DC87-0A47-4B90-A7E8-370F92FD82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A7DE23F4-D750-4D7F-8CE5-65B3B67D95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E76D1694-36BE-4946-87E1-F5D9AF53E445}"/>
              </a:ext>
            </a:extLst>
          </p:cNvPr>
          <p:cNvSpPr>
            <a:spLocks noGrp="1"/>
          </p:cNvSpPr>
          <p:nvPr>
            <p:ph type="dt" sz="half" idx="10"/>
          </p:nvPr>
        </p:nvSpPr>
        <p:spPr/>
        <p:txBody>
          <a:bodyPr/>
          <a:lstStyle/>
          <a:p>
            <a:fld id="{0F66212A-3722-4420-9FEE-1470D339841A}" type="datetimeFigureOut">
              <a:rPr lang="fi-FI" smtClean="0"/>
              <a:t>20.3.2023</a:t>
            </a:fld>
            <a:endParaRPr lang="fi-FI"/>
          </a:p>
        </p:txBody>
      </p:sp>
      <p:sp>
        <p:nvSpPr>
          <p:cNvPr id="6" name="Alatunnisteen paikkamerkki 5">
            <a:extLst>
              <a:ext uri="{FF2B5EF4-FFF2-40B4-BE49-F238E27FC236}">
                <a16:creationId xmlns:a16="http://schemas.microsoft.com/office/drawing/2014/main" id="{0A28F80F-EC4E-4398-8E5C-C112ADE7A6E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540B7BB-E48E-4E71-B0FC-7F3D37BC47DB}"/>
              </a:ext>
            </a:extLst>
          </p:cNvPr>
          <p:cNvSpPr>
            <a:spLocks noGrp="1"/>
          </p:cNvSpPr>
          <p:nvPr>
            <p:ph type="sldNum" sz="quarter" idx="12"/>
          </p:nvPr>
        </p:nvSpPr>
        <p:spPr/>
        <p:txBody>
          <a:bodyPr/>
          <a:lstStyle/>
          <a:p>
            <a:fld id="{2F2419AD-34D6-4010-8C15-A83064261FFC}" type="slidenum">
              <a:rPr lang="fi-FI" smtClean="0"/>
              <a:t>‹#›</a:t>
            </a:fld>
            <a:endParaRPr lang="fi-FI"/>
          </a:p>
        </p:txBody>
      </p:sp>
    </p:spTree>
    <p:extLst>
      <p:ext uri="{BB962C8B-B14F-4D97-AF65-F5344CB8AC3E}">
        <p14:creationId xmlns:p14="http://schemas.microsoft.com/office/powerpoint/2010/main" val="1243572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34C6B5-4293-46DE-8580-97BAC3135D0F}"/>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486A4C43-E44A-43F4-BD00-84FABB40E5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A4BEDD7D-1F7B-4D1E-8836-B9CF8BAA67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F8DF5A71-E877-4247-A8B8-FD616BF1D8DF}"/>
              </a:ext>
            </a:extLst>
          </p:cNvPr>
          <p:cNvSpPr>
            <a:spLocks noGrp="1"/>
          </p:cNvSpPr>
          <p:nvPr>
            <p:ph type="dt" sz="half" idx="10"/>
          </p:nvPr>
        </p:nvSpPr>
        <p:spPr/>
        <p:txBody>
          <a:bodyPr/>
          <a:lstStyle/>
          <a:p>
            <a:fld id="{0F66212A-3722-4420-9FEE-1470D339841A}" type="datetimeFigureOut">
              <a:rPr lang="fi-FI" smtClean="0"/>
              <a:t>20.3.2023</a:t>
            </a:fld>
            <a:endParaRPr lang="fi-FI"/>
          </a:p>
        </p:txBody>
      </p:sp>
      <p:sp>
        <p:nvSpPr>
          <p:cNvPr id="6" name="Alatunnisteen paikkamerkki 5">
            <a:extLst>
              <a:ext uri="{FF2B5EF4-FFF2-40B4-BE49-F238E27FC236}">
                <a16:creationId xmlns:a16="http://schemas.microsoft.com/office/drawing/2014/main" id="{CE0254A3-BF2E-4088-9A09-4E148A771F83}"/>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73F986E4-0B29-485C-88FA-E6AF9F5DF180}"/>
              </a:ext>
            </a:extLst>
          </p:cNvPr>
          <p:cNvSpPr>
            <a:spLocks noGrp="1"/>
          </p:cNvSpPr>
          <p:nvPr>
            <p:ph type="sldNum" sz="quarter" idx="12"/>
          </p:nvPr>
        </p:nvSpPr>
        <p:spPr/>
        <p:txBody>
          <a:bodyPr/>
          <a:lstStyle/>
          <a:p>
            <a:fld id="{2F2419AD-34D6-4010-8C15-A83064261FFC}" type="slidenum">
              <a:rPr lang="fi-FI" smtClean="0"/>
              <a:t>‹#›</a:t>
            </a:fld>
            <a:endParaRPr lang="fi-FI"/>
          </a:p>
        </p:txBody>
      </p:sp>
    </p:spTree>
    <p:extLst>
      <p:ext uri="{BB962C8B-B14F-4D97-AF65-F5344CB8AC3E}">
        <p14:creationId xmlns:p14="http://schemas.microsoft.com/office/powerpoint/2010/main" val="2056302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
            <a:lum/>
          </a:blip>
          <a:srcRect/>
          <a:stretch>
            <a:fillRect t="-54000" b="-54000"/>
          </a:stretch>
        </a:blip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C2DD9B1-B6AF-4AC1-A701-6C04197D42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72A58DF9-5D6D-45BB-A111-2B8B1F4AC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5FBC2E7-51FA-46EF-8850-85D0D96371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66212A-3722-4420-9FEE-1470D339841A}" type="datetimeFigureOut">
              <a:rPr lang="fi-FI" smtClean="0"/>
              <a:t>20.3.2023</a:t>
            </a:fld>
            <a:endParaRPr lang="fi-FI"/>
          </a:p>
        </p:txBody>
      </p:sp>
      <p:sp>
        <p:nvSpPr>
          <p:cNvPr id="5" name="Alatunnisteen paikkamerkki 4">
            <a:extLst>
              <a:ext uri="{FF2B5EF4-FFF2-40B4-BE49-F238E27FC236}">
                <a16:creationId xmlns:a16="http://schemas.microsoft.com/office/drawing/2014/main" id="{7204FB8C-8916-456B-A276-48C439C43C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097F6090-1775-4F21-8310-A44DB50403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419AD-34D6-4010-8C15-A83064261FFC}" type="slidenum">
              <a:rPr lang="fi-FI" smtClean="0"/>
              <a:t>‹#›</a:t>
            </a:fld>
            <a:endParaRPr lang="fi-FI"/>
          </a:p>
        </p:txBody>
      </p:sp>
    </p:spTree>
    <p:extLst>
      <p:ext uri="{BB962C8B-B14F-4D97-AF65-F5344CB8AC3E}">
        <p14:creationId xmlns:p14="http://schemas.microsoft.com/office/powerpoint/2010/main" val="4009783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hyperlink" Target="https://www.youtube.com/watch?v=TEH2axllBxw" TargetMode="External"/><Relationship Id="rId2" Type="http://schemas.openxmlformats.org/officeDocument/2006/relationships/slideLayout" Target="../slideLayouts/slideLayout2.xml"/><Relationship Id="rId1" Type="http://schemas.openxmlformats.org/officeDocument/2006/relationships/video" Target="https://www.youtube.com/embed/TEH2axllBxw?feature=oembed" TargetMode="External"/><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vD43n6EaExg?feature=oembed" TargetMode="External"/><Relationship Id="rId6" Type="http://schemas.openxmlformats.org/officeDocument/2006/relationships/hyperlink" Target="https://www.youtube.com/watch?v=vD43n6EaExg" TargetMode="External"/><Relationship Id="rId5" Type="http://schemas.openxmlformats.org/officeDocument/2006/relationships/image" Target="../media/image20.jpe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EZjSv_3cMLA?feature=oembed" TargetMode="External"/><Relationship Id="rId6" Type="http://schemas.openxmlformats.org/officeDocument/2006/relationships/image" Target="../media/image2.png"/><Relationship Id="rId5" Type="http://schemas.openxmlformats.org/officeDocument/2006/relationships/hyperlink" Target="https://www.youtube.com/watch?v=EZjSv_3cMLA" TargetMode="Externa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hyperlink" Target="https://www.youtube.com/watch?v=WixIH_5tAI8" TargetMode="External"/><Relationship Id="rId2" Type="http://schemas.openxmlformats.org/officeDocument/2006/relationships/slideLayout" Target="../slideLayouts/slideLayout2.xml"/><Relationship Id="rId1" Type="http://schemas.openxmlformats.org/officeDocument/2006/relationships/video" Target="https://www.youtube.com/embed/WixIH_5tAI8?feature=oembed" TargetMode="External"/><Relationship Id="rId6" Type="http://schemas.openxmlformats.org/officeDocument/2006/relationships/image" Target="../media/image22.jpeg"/><Relationship Id="rId5" Type="http://schemas.openxmlformats.org/officeDocument/2006/relationships/image" Target="../media/image2.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gX3R6Te5HyA?feature=oembed" TargetMode="External"/><Relationship Id="rId6" Type="http://schemas.openxmlformats.org/officeDocument/2006/relationships/image" Target="../media/image2.png"/><Relationship Id="rId5" Type="http://schemas.openxmlformats.org/officeDocument/2006/relationships/hyperlink" Target="https://www.youtube.com/watch?v=gX3R6Te5HyA"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21.xml"/><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hyperlink" Target="https://www.pelastusopisto.fi/koulutus/tutkinnot/pelastajatutkinto/" TargetMode="External"/><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liikenneturva.fi/tutkimukset/nuorten-henkilovahingot-tieliikenteessa/#2c602e5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82E6A4-8F76-49DE-96EF-38D324C48C22}"/>
              </a:ext>
            </a:extLst>
          </p:cNvPr>
          <p:cNvSpPr>
            <a:spLocks noGrp="1"/>
          </p:cNvSpPr>
          <p:nvPr>
            <p:ph type="ctrTitle"/>
          </p:nvPr>
        </p:nvSpPr>
        <p:spPr>
          <a:xfrm>
            <a:off x="1524000" y="1920059"/>
            <a:ext cx="9144000" cy="1206199"/>
          </a:xfrm>
        </p:spPr>
        <p:txBody>
          <a:bodyPr/>
          <a:lstStyle/>
          <a:p>
            <a:r>
              <a:rPr lang="fi-FI" dirty="0">
                <a:latin typeface="Arial Rounded MT Bold" panose="020F0704030504030204" pitchFamily="34" charset="0"/>
              </a:rPr>
              <a:t>Tilanne hallussa</a:t>
            </a:r>
          </a:p>
        </p:txBody>
      </p:sp>
      <p:sp>
        <p:nvSpPr>
          <p:cNvPr id="3" name="Alaotsikko 2">
            <a:extLst>
              <a:ext uri="{FF2B5EF4-FFF2-40B4-BE49-F238E27FC236}">
                <a16:creationId xmlns:a16="http://schemas.microsoft.com/office/drawing/2014/main" id="{D378F80A-89F3-4EDB-BF51-0B4BBB242554}"/>
              </a:ext>
            </a:extLst>
          </p:cNvPr>
          <p:cNvSpPr>
            <a:spLocks noGrp="1"/>
          </p:cNvSpPr>
          <p:nvPr>
            <p:ph type="subTitle" idx="1"/>
          </p:nvPr>
        </p:nvSpPr>
        <p:spPr>
          <a:xfrm>
            <a:off x="1708181" y="3315796"/>
            <a:ext cx="8852672" cy="1376362"/>
          </a:xfrm>
        </p:spPr>
        <p:txBody>
          <a:bodyPr>
            <a:normAutofit/>
          </a:bodyPr>
          <a:lstStyle/>
          <a:p>
            <a:r>
              <a:rPr lang="fi-FI" sz="4400" dirty="0">
                <a:latin typeface="Montserrat Extra Bold" panose="00000900000000000000" pitchFamily="50" charset="0"/>
              </a:rPr>
              <a:t>- </a:t>
            </a:r>
            <a:r>
              <a:rPr lang="fi-FI" sz="4400" dirty="0">
                <a:latin typeface="Arial Rounded MT Bold" panose="020F0704030504030204" pitchFamily="34" charset="0"/>
              </a:rPr>
              <a:t>Turvallisuusneuvoja yläkoululaisille</a:t>
            </a:r>
          </a:p>
        </p:txBody>
      </p:sp>
      <p:pic>
        <p:nvPicPr>
          <p:cNvPr id="7" name="Kuva 6">
            <a:extLst>
              <a:ext uri="{FF2B5EF4-FFF2-40B4-BE49-F238E27FC236}">
                <a16:creationId xmlns:a16="http://schemas.microsoft.com/office/drawing/2014/main" id="{7C21BED7-CFC5-4D29-BAD6-0532FBC6A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3498" y="386321"/>
            <a:ext cx="1629002" cy="1533739"/>
          </a:xfrm>
          <a:prstGeom prst="rect">
            <a:avLst/>
          </a:prstGeom>
        </p:spPr>
      </p:pic>
      <p:pic>
        <p:nvPicPr>
          <p:cNvPr id="13" name="Kuva 12">
            <a:extLst>
              <a:ext uri="{FF2B5EF4-FFF2-40B4-BE49-F238E27FC236}">
                <a16:creationId xmlns:a16="http://schemas.microsoft.com/office/drawing/2014/main" id="{F9CF7291-A892-4FD9-A809-B9AD5086CE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1554" y="611551"/>
            <a:ext cx="1083277" cy="1083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Kuva 13">
            <a:extLst>
              <a:ext uri="{FF2B5EF4-FFF2-40B4-BE49-F238E27FC236}">
                <a16:creationId xmlns:a16="http://schemas.microsoft.com/office/drawing/2014/main" id="{24AA7C45-2A7F-443A-83D4-C2F3B1B2DC2A}"/>
              </a:ext>
            </a:extLst>
          </p:cNvPr>
          <p:cNvPicPr>
            <a:picLocks noChangeAspect="1"/>
          </p:cNvPicPr>
          <p:nvPr/>
        </p:nvPicPr>
        <p:blipFill>
          <a:blip r:embed="rId5"/>
          <a:stretch>
            <a:fillRect/>
          </a:stretch>
        </p:blipFill>
        <p:spPr>
          <a:xfrm>
            <a:off x="3227938" y="715517"/>
            <a:ext cx="1001073" cy="979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Kuva 15">
            <a:extLst>
              <a:ext uri="{FF2B5EF4-FFF2-40B4-BE49-F238E27FC236}">
                <a16:creationId xmlns:a16="http://schemas.microsoft.com/office/drawing/2014/main" id="{068DEE4E-D17D-4472-A0A2-DEFA35AFB2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438" y="390671"/>
            <a:ext cx="1609950" cy="1629002"/>
          </a:xfrm>
          <a:prstGeom prst="rect">
            <a:avLst/>
          </a:prstGeom>
        </p:spPr>
      </p:pic>
      <p:pic>
        <p:nvPicPr>
          <p:cNvPr id="18" name="Kuva 17">
            <a:extLst>
              <a:ext uri="{FF2B5EF4-FFF2-40B4-BE49-F238E27FC236}">
                <a16:creationId xmlns:a16="http://schemas.microsoft.com/office/drawing/2014/main" id="{E445289C-4F38-435B-8DA6-813966CC3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7279" y="4692158"/>
            <a:ext cx="1590897" cy="1590897"/>
          </a:xfrm>
          <a:prstGeom prst="rect">
            <a:avLst/>
          </a:prstGeom>
        </p:spPr>
      </p:pic>
      <p:pic>
        <p:nvPicPr>
          <p:cNvPr id="17" name="Kuva 16">
            <a:extLst>
              <a:ext uri="{FF2B5EF4-FFF2-40B4-BE49-F238E27FC236}">
                <a16:creationId xmlns:a16="http://schemas.microsoft.com/office/drawing/2014/main" id="{08320567-D434-4256-B329-04F2FB77E6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285" y="586127"/>
            <a:ext cx="1332887" cy="1110046"/>
          </a:xfrm>
          <a:prstGeom prst="rect">
            <a:avLst/>
          </a:prstGeom>
        </p:spPr>
      </p:pic>
    </p:spTree>
    <p:extLst>
      <p:ext uri="{BB962C8B-B14F-4D97-AF65-F5344CB8AC3E}">
        <p14:creationId xmlns:p14="http://schemas.microsoft.com/office/powerpoint/2010/main" val="1218010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688BE45-D7D1-4533-B903-0EE82E6D7137}"/>
              </a:ext>
            </a:extLst>
          </p:cNvPr>
          <p:cNvSpPr>
            <a:spLocks noGrp="1"/>
          </p:cNvSpPr>
          <p:nvPr>
            <p:ph type="title"/>
          </p:nvPr>
        </p:nvSpPr>
        <p:spPr>
          <a:xfrm>
            <a:off x="2323184" y="434070"/>
            <a:ext cx="7542860" cy="850720"/>
          </a:xfrm>
        </p:spPr>
        <p:txBody>
          <a:bodyPr/>
          <a:lstStyle/>
          <a:p>
            <a:r>
              <a:rPr lang="fi-FI" dirty="0">
                <a:latin typeface="Arial Rounded MT Bold"/>
                <a:cs typeface="Calibri Light"/>
              </a:rPr>
              <a:t>Hätäensiapu ja sydäniskuri</a:t>
            </a:r>
            <a:endParaRPr lang="fi-FI" dirty="0">
              <a:latin typeface="Arial Rounded MT Bold"/>
            </a:endParaRPr>
          </a:p>
        </p:txBody>
      </p:sp>
      <p:pic>
        <p:nvPicPr>
          <p:cNvPr id="6" name="Kuva 5" descr="Kuva, joka sisältää kohteen teksti, näyttö, näyttökuva, elektroniikka&#10;&#10;Kuvaus luotu automaattisesti">
            <a:extLst>
              <a:ext uri="{FF2B5EF4-FFF2-40B4-BE49-F238E27FC236}">
                <a16:creationId xmlns:a16="http://schemas.microsoft.com/office/drawing/2014/main" id="{B8C7BDAE-4F93-44D4-83A4-7EEC174A13FB}"/>
              </a:ext>
            </a:extLst>
          </p:cNvPr>
          <p:cNvPicPr>
            <a:picLocks noChangeAspect="1"/>
          </p:cNvPicPr>
          <p:nvPr/>
        </p:nvPicPr>
        <p:blipFill>
          <a:blip r:embed="rId4"/>
          <a:stretch>
            <a:fillRect/>
          </a:stretch>
        </p:blipFill>
        <p:spPr>
          <a:xfrm rot="16200000">
            <a:off x="3769222" y="-747320"/>
            <a:ext cx="4653556" cy="9723908"/>
          </a:xfrm>
          <a:prstGeom prst="rect">
            <a:avLst/>
          </a:prstGeom>
        </p:spPr>
      </p:pic>
      <p:pic>
        <p:nvPicPr>
          <p:cNvPr id="3" name="Online-media 2" title="Tulikettu - Hätäensiapu">
            <a:hlinkClick r:id="" action="ppaction://media"/>
            <a:extLst>
              <a:ext uri="{FF2B5EF4-FFF2-40B4-BE49-F238E27FC236}">
                <a16:creationId xmlns:a16="http://schemas.microsoft.com/office/drawing/2014/main" id="{E99458B6-2612-4744-10EB-D978961DD07A}"/>
              </a:ext>
            </a:extLst>
          </p:cNvPr>
          <p:cNvPicPr>
            <a:picLocks noRot="1" noChangeAspect="1"/>
          </p:cNvPicPr>
          <p:nvPr>
            <a:videoFile r:link="rId1"/>
          </p:nvPr>
        </p:nvPicPr>
        <p:blipFill>
          <a:blip r:embed="rId5"/>
          <a:stretch>
            <a:fillRect/>
          </a:stretch>
        </p:blipFill>
        <p:spPr>
          <a:xfrm>
            <a:off x="2294118" y="2007964"/>
            <a:ext cx="7600991" cy="4294560"/>
          </a:xfrm>
          <a:prstGeom prst="rect">
            <a:avLst/>
          </a:prstGeom>
        </p:spPr>
      </p:pic>
      <p:pic>
        <p:nvPicPr>
          <p:cNvPr id="7" name="Kuva 6">
            <a:extLst>
              <a:ext uri="{FF2B5EF4-FFF2-40B4-BE49-F238E27FC236}">
                <a16:creationId xmlns:a16="http://schemas.microsoft.com/office/drawing/2014/main" id="{728EA21B-6F1C-4A3F-B497-2230C739BE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1316" y="365125"/>
            <a:ext cx="1083277" cy="1083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kstiruutu 3">
            <a:extLst>
              <a:ext uri="{FF2B5EF4-FFF2-40B4-BE49-F238E27FC236}">
                <a16:creationId xmlns:a16="http://schemas.microsoft.com/office/drawing/2014/main" id="{4A52544A-023D-4B5B-8E25-30493B46C676}"/>
              </a:ext>
            </a:extLst>
          </p:cNvPr>
          <p:cNvSpPr txBox="1"/>
          <p:nvPr/>
        </p:nvSpPr>
        <p:spPr>
          <a:xfrm>
            <a:off x="2812647" y="1296365"/>
            <a:ext cx="6690167" cy="369332"/>
          </a:xfrm>
          <a:prstGeom prst="rect">
            <a:avLst/>
          </a:prstGeom>
          <a:noFill/>
        </p:spPr>
        <p:txBody>
          <a:bodyPr wrap="square" rtlCol="0">
            <a:spAutoFit/>
          </a:bodyPr>
          <a:lstStyle/>
          <a:p>
            <a:r>
              <a:rPr lang="fi-FI">
                <a:hlinkClick r:id="rId7"/>
              </a:rPr>
              <a:t>Tulikettu - Hätäensiapu - YouTube</a:t>
            </a:r>
            <a:endParaRPr lang="fi-FI" dirty="0"/>
          </a:p>
        </p:txBody>
      </p:sp>
    </p:spTree>
    <p:extLst>
      <p:ext uri="{BB962C8B-B14F-4D97-AF65-F5344CB8AC3E}">
        <p14:creationId xmlns:p14="http://schemas.microsoft.com/office/powerpoint/2010/main" val="294267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A06549A-5D69-4128-B700-647DC212F274}"/>
              </a:ext>
            </a:extLst>
          </p:cNvPr>
          <p:cNvSpPr>
            <a:spLocks noGrp="1"/>
          </p:cNvSpPr>
          <p:nvPr>
            <p:ph type="title"/>
          </p:nvPr>
        </p:nvSpPr>
        <p:spPr/>
        <p:txBody>
          <a:bodyPr>
            <a:normAutofit/>
          </a:bodyPr>
          <a:lstStyle/>
          <a:p>
            <a:r>
              <a:rPr lang="fi-FI" dirty="0">
                <a:latin typeface="Arial Rounded MT Bold" panose="020F0704030504030204" pitchFamily="34" charset="0"/>
              </a:rPr>
              <a:t>Paloturvallisuutta ja toimintaohjeita</a:t>
            </a:r>
          </a:p>
        </p:txBody>
      </p:sp>
      <p:sp>
        <p:nvSpPr>
          <p:cNvPr id="3" name="Sisällön paikkamerkki 2">
            <a:extLst>
              <a:ext uri="{FF2B5EF4-FFF2-40B4-BE49-F238E27FC236}">
                <a16:creationId xmlns:a16="http://schemas.microsoft.com/office/drawing/2014/main" id="{B057E04A-F260-4038-B8C0-ED2B1A51DFA4}"/>
              </a:ext>
            </a:extLst>
          </p:cNvPr>
          <p:cNvSpPr>
            <a:spLocks noGrp="1"/>
          </p:cNvSpPr>
          <p:nvPr>
            <p:ph idx="1"/>
          </p:nvPr>
        </p:nvSpPr>
        <p:spPr/>
        <p:txBody>
          <a:bodyPr>
            <a:normAutofit/>
          </a:bodyPr>
          <a:lstStyle/>
          <a:p>
            <a:pPr marL="0" indent="0">
              <a:buNone/>
            </a:pPr>
            <a:r>
              <a:rPr lang="fi-FI" sz="2400" dirty="0">
                <a:latin typeface="Arial Rounded MT Bold" panose="020F0704030504030204" pitchFamily="34" charset="0"/>
              </a:rPr>
              <a:t>Pelastuslaki: varovaisuus ja huolellisuusvelvollisuus</a:t>
            </a:r>
          </a:p>
          <a:p>
            <a:pPr marL="0" indent="0">
              <a:buNone/>
            </a:pPr>
            <a:r>
              <a:rPr lang="fi-FI" sz="2400" dirty="0">
                <a:latin typeface="Arial Rounded MT Bold" panose="020F0704030504030204" pitchFamily="34" charset="0"/>
              </a:rPr>
              <a:t>Huolellisuudella voidaan välttää tulipaloja</a:t>
            </a:r>
          </a:p>
          <a:p>
            <a:pPr marL="0" indent="0">
              <a:buNone/>
            </a:pPr>
            <a:r>
              <a:rPr lang="fi-FI" sz="2400" dirty="0">
                <a:latin typeface="Arial Rounded MT Bold" panose="020F0704030504030204" pitchFamily="34" charset="0"/>
              </a:rPr>
              <a:t>Jokaisen velvollisuus on puuttua vaaratilanteeseen ja ehkäistä varatilanteen syntymistä omien kykyjensä mukaan</a:t>
            </a:r>
          </a:p>
        </p:txBody>
      </p:sp>
      <p:pic>
        <p:nvPicPr>
          <p:cNvPr id="9" name="Kuva 8">
            <a:extLst>
              <a:ext uri="{FF2B5EF4-FFF2-40B4-BE49-F238E27FC236}">
                <a16:creationId xmlns:a16="http://schemas.microsoft.com/office/drawing/2014/main" id="{AAB6429E-5766-4A68-9F41-AC252DBF7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2476" y="5747"/>
            <a:ext cx="1780955" cy="1802031"/>
          </a:xfrm>
          <a:prstGeom prst="rect">
            <a:avLst/>
          </a:prstGeom>
        </p:spPr>
      </p:pic>
    </p:spTree>
    <p:extLst>
      <p:ext uri="{BB962C8B-B14F-4D97-AF65-F5344CB8AC3E}">
        <p14:creationId xmlns:p14="http://schemas.microsoft.com/office/powerpoint/2010/main" val="17427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1F33CF-8A23-4B31-9161-8072C9D2DD0F}"/>
              </a:ext>
            </a:extLst>
          </p:cNvPr>
          <p:cNvSpPr>
            <a:spLocks noGrp="1"/>
          </p:cNvSpPr>
          <p:nvPr>
            <p:ph type="title"/>
          </p:nvPr>
        </p:nvSpPr>
        <p:spPr>
          <a:xfrm>
            <a:off x="658586" y="316139"/>
            <a:ext cx="9987643" cy="1292225"/>
          </a:xfrm>
        </p:spPr>
        <p:txBody>
          <a:bodyPr>
            <a:normAutofit/>
          </a:bodyPr>
          <a:lstStyle/>
          <a:p>
            <a:r>
              <a:rPr lang="fi-FI" sz="4000" dirty="0">
                <a:latin typeface="Arial Rounded MT Bold" panose="020F0704030504030204" pitchFamily="34" charset="0"/>
              </a:rPr>
              <a:t>Tulipaloja suomessa vuosittain n. 12000 – Suurin osa tapahtuu kotona</a:t>
            </a:r>
          </a:p>
        </p:txBody>
      </p:sp>
      <p:sp>
        <p:nvSpPr>
          <p:cNvPr id="3" name="Sisällön paikkamerkki 2">
            <a:extLst>
              <a:ext uri="{FF2B5EF4-FFF2-40B4-BE49-F238E27FC236}">
                <a16:creationId xmlns:a16="http://schemas.microsoft.com/office/drawing/2014/main" id="{A9C006B7-830A-4963-9C11-72DBED3D3D79}"/>
              </a:ext>
            </a:extLst>
          </p:cNvPr>
          <p:cNvSpPr>
            <a:spLocks noGrp="1"/>
          </p:cNvSpPr>
          <p:nvPr>
            <p:ph idx="1"/>
          </p:nvPr>
        </p:nvSpPr>
        <p:spPr>
          <a:xfrm>
            <a:off x="838200" y="1825625"/>
            <a:ext cx="9048750" cy="4716236"/>
          </a:xfrm>
        </p:spPr>
        <p:txBody>
          <a:bodyPr>
            <a:normAutofit/>
          </a:bodyPr>
          <a:lstStyle/>
          <a:p>
            <a:pPr marL="0" indent="0">
              <a:buNone/>
            </a:pPr>
            <a:r>
              <a:rPr lang="fi-FI" sz="2400" dirty="0">
                <a:latin typeface="Arial Rounded MT Bold" panose="020F0704030504030204" pitchFamily="34" charset="0"/>
              </a:rPr>
              <a:t>Palovaroitin on halpa henkivakuutus: se sijoitetaan kattoon ja tarkastetaan säännöllisesti</a:t>
            </a:r>
          </a:p>
          <a:p>
            <a:pPr marL="0" indent="0">
              <a:buNone/>
            </a:pPr>
            <a:r>
              <a:rPr lang="fi-FI" sz="2400" dirty="0">
                <a:latin typeface="Arial Rounded MT Bold" panose="020F0704030504030204" pitchFamily="34" charset="0"/>
              </a:rPr>
              <a:t>Toimivassa palovaroittimessa on toimiva paristo</a:t>
            </a:r>
          </a:p>
          <a:p>
            <a:pPr marL="0" indent="0">
              <a:buNone/>
            </a:pPr>
            <a:r>
              <a:rPr lang="fi-FI" sz="2400" dirty="0">
                <a:latin typeface="Arial Rounded MT Bold" panose="020F0704030504030204" pitchFamily="34" charset="0"/>
              </a:rPr>
              <a:t>Asunnossa jokaista alkavaa 60m2 kohden, tulee olla 1 palovaroitin. Palovaroitinta suositellaan myös kaikkiin makuuhuoneisiin</a:t>
            </a:r>
          </a:p>
          <a:p>
            <a:pPr marL="0" indent="0">
              <a:buNone/>
            </a:pPr>
            <a:r>
              <a:rPr lang="fi-FI" sz="2400" dirty="0">
                <a:latin typeface="Arial Rounded MT Bold" panose="020F0704030504030204" pitchFamily="34" charset="0"/>
              </a:rPr>
              <a:t>Onko kotonasi: Poistumisreitit, talon numerointi, alkusammutusvälineet ok?</a:t>
            </a:r>
          </a:p>
          <a:p>
            <a:pPr marL="0" indent="0">
              <a:buNone/>
            </a:pPr>
            <a:r>
              <a:rPr lang="fi-FI" sz="2400" dirty="0">
                <a:latin typeface="Arial Rounded MT Bold" panose="020F0704030504030204" pitchFamily="34" charset="0"/>
              </a:rPr>
              <a:t>Sähkölaitteiden lataus? Viallinen tai tarkastamaton sähkölaite on turvallisuusriski</a:t>
            </a:r>
            <a:endParaRPr lang="fi-FI" dirty="0"/>
          </a:p>
          <a:p>
            <a:pPr marL="0" indent="0">
              <a:buNone/>
            </a:pPr>
            <a:endParaRPr lang="fi-FI" dirty="0"/>
          </a:p>
          <a:p>
            <a:pPr marL="0" indent="0">
              <a:buNone/>
            </a:pPr>
            <a:endParaRPr lang="fi-FI" dirty="0"/>
          </a:p>
        </p:txBody>
      </p:sp>
      <p:pic>
        <p:nvPicPr>
          <p:cNvPr id="6" name="Kuva 5">
            <a:extLst>
              <a:ext uri="{FF2B5EF4-FFF2-40B4-BE49-F238E27FC236}">
                <a16:creationId xmlns:a16="http://schemas.microsoft.com/office/drawing/2014/main" id="{F6DACAC1-3470-439C-A863-33CA16F01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2476" y="5747"/>
            <a:ext cx="1780955" cy="1802031"/>
          </a:xfrm>
          <a:prstGeom prst="rect">
            <a:avLst/>
          </a:prstGeom>
        </p:spPr>
      </p:pic>
      <p:pic>
        <p:nvPicPr>
          <p:cNvPr id="7" name="Kuva 6">
            <a:extLst>
              <a:ext uri="{FF2B5EF4-FFF2-40B4-BE49-F238E27FC236}">
                <a16:creationId xmlns:a16="http://schemas.microsoft.com/office/drawing/2014/main" id="{AFE12E00-48F3-4D6F-AE70-68CE3C4C2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8996472" y="2548337"/>
            <a:ext cx="1780956" cy="1335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444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024832-C743-4BCA-9CEA-30F9F4D25F3E}"/>
              </a:ext>
            </a:extLst>
          </p:cNvPr>
          <p:cNvSpPr>
            <a:spLocks noGrp="1"/>
          </p:cNvSpPr>
          <p:nvPr>
            <p:ph type="title"/>
          </p:nvPr>
        </p:nvSpPr>
        <p:spPr>
          <a:xfrm>
            <a:off x="2843360" y="138896"/>
            <a:ext cx="6082276" cy="729205"/>
          </a:xfrm>
        </p:spPr>
        <p:txBody>
          <a:bodyPr/>
          <a:lstStyle/>
          <a:p>
            <a:r>
              <a:rPr lang="fi-FI" dirty="0">
                <a:latin typeface="Arial Rounded MT Bold" panose="020F0704030504030204" pitchFamily="34" charset="0"/>
              </a:rPr>
              <a:t>Palon kehittyminen</a:t>
            </a:r>
          </a:p>
        </p:txBody>
      </p:sp>
      <p:pic>
        <p:nvPicPr>
          <p:cNvPr id="6" name="Kuva 5">
            <a:extLst>
              <a:ext uri="{FF2B5EF4-FFF2-40B4-BE49-F238E27FC236}">
                <a16:creationId xmlns:a16="http://schemas.microsoft.com/office/drawing/2014/main" id="{D97EBAA5-949C-453C-A749-A274697DA5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456" y="40750"/>
            <a:ext cx="1780955" cy="1802031"/>
          </a:xfrm>
          <a:prstGeom prst="rect">
            <a:avLst/>
          </a:prstGeom>
        </p:spPr>
      </p:pic>
      <p:pic>
        <p:nvPicPr>
          <p:cNvPr id="3" name="Online-media 2" title="Tulikettu - Tulipalon kehittyminen">
            <a:hlinkClick r:id="" action="ppaction://media"/>
            <a:extLst>
              <a:ext uri="{FF2B5EF4-FFF2-40B4-BE49-F238E27FC236}">
                <a16:creationId xmlns:a16="http://schemas.microsoft.com/office/drawing/2014/main" id="{E8F8F7F4-30AD-421E-E630-C563390A23BA}"/>
              </a:ext>
            </a:extLst>
          </p:cNvPr>
          <p:cNvPicPr>
            <a:picLocks noRot="1" noChangeAspect="1"/>
          </p:cNvPicPr>
          <p:nvPr>
            <a:videoFile r:link="rId1"/>
          </p:nvPr>
        </p:nvPicPr>
        <p:blipFill>
          <a:blip r:embed="rId5"/>
          <a:stretch>
            <a:fillRect/>
          </a:stretch>
        </p:blipFill>
        <p:spPr>
          <a:xfrm>
            <a:off x="1021626" y="1378424"/>
            <a:ext cx="9408841" cy="5315996"/>
          </a:xfrm>
          <a:prstGeom prst="rect">
            <a:avLst/>
          </a:prstGeom>
        </p:spPr>
      </p:pic>
      <p:sp>
        <p:nvSpPr>
          <p:cNvPr id="4" name="Tekstiruutu 3">
            <a:extLst>
              <a:ext uri="{FF2B5EF4-FFF2-40B4-BE49-F238E27FC236}">
                <a16:creationId xmlns:a16="http://schemas.microsoft.com/office/drawing/2014/main" id="{4ECCA423-9B2C-4AB1-ACC6-FFCF2124F3A4}"/>
              </a:ext>
            </a:extLst>
          </p:cNvPr>
          <p:cNvSpPr txBox="1"/>
          <p:nvPr/>
        </p:nvSpPr>
        <p:spPr>
          <a:xfrm>
            <a:off x="1817225" y="833377"/>
            <a:ext cx="7685590" cy="369332"/>
          </a:xfrm>
          <a:prstGeom prst="rect">
            <a:avLst/>
          </a:prstGeom>
          <a:noFill/>
        </p:spPr>
        <p:txBody>
          <a:bodyPr wrap="square" rtlCol="0">
            <a:spAutoFit/>
          </a:bodyPr>
          <a:lstStyle/>
          <a:p>
            <a:r>
              <a:rPr lang="fi-FI">
                <a:hlinkClick r:id="rId6"/>
              </a:rPr>
              <a:t>Tulikettu - Tulipalon kehittyminen - YouTube</a:t>
            </a:r>
            <a:endParaRPr lang="fi-FI" dirty="0"/>
          </a:p>
        </p:txBody>
      </p:sp>
    </p:spTree>
    <p:extLst>
      <p:ext uri="{BB962C8B-B14F-4D97-AF65-F5344CB8AC3E}">
        <p14:creationId xmlns:p14="http://schemas.microsoft.com/office/powerpoint/2010/main" val="2143773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DC518A-AC5C-48CA-9FF5-27E48CE68EA5}"/>
              </a:ext>
            </a:extLst>
          </p:cNvPr>
          <p:cNvSpPr>
            <a:spLocks noGrp="1"/>
          </p:cNvSpPr>
          <p:nvPr>
            <p:ph type="title"/>
          </p:nvPr>
        </p:nvSpPr>
        <p:spPr>
          <a:xfrm>
            <a:off x="838200" y="365125"/>
            <a:ext cx="8143240" cy="1158875"/>
          </a:xfrm>
        </p:spPr>
        <p:txBody>
          <a:bodyPr>
            <a:normAutofit/>
          </a:bodyPr>
          <a:lstStyle/>
          <a:p>
            <a:r>
              <a:rPr lang="fi-FI" dirty="0">
                <a:latin typeface="Arial Rounded MT Bold"/>
              </a:rPr>
              <a:t>Toiminta tulipalossa</a:t>
            </a:r>
            <a:endParaRPr lang="fi-FI" dirty="0">
              <a:latin typeface="Arial Rounded MT Bold" panose="020F0704030504030204" pitchFamily="34" charset="0"/>
            </a:endParaRPr>
          </a:p>
        </p:txBody>
      </p:sp>
      <p:sp>
        <p:nvSpPr>
          <p:cNvPr id="3" name="Sisällön paikkamerkki 2">
            <a:extLst>
              <a:ext uri="{FF2B5EF4-FFF2-40B4-BE49-F238E27FC236}">
                <a16:creationId xmlns:a16="http://schemas.microsoft.com/office/drawing/2014/main" id="{0619CC3C-B9AC-4E96-A7FF-79FCD4C1CABE}"/>
              </a:ext>
            </a:extLst>
          </p:cNvPr>
          <p:cNvSpPr>
            <a:spLocks noGrp="1"/>
          </p:cNvSpPr>
          <p:nvPr>
            <p:ph idx="1"/>
          </p:nvPr>
        </p:nvSpPr>
        <p:spPr>
          <a:xfrm>
            <a:off x="838200" y="1839481"/>
            <a:ext cx="10703560" cy="3191376"/>
          </a:xfrm>
        </p:spPr>
        <p:txBody>
          <a:bodyPr>
            <a:normAutofit/>
          </a:bodyPr>
          <a:lstStyle/>
          <a:p>
            <a:pPr marL="0" indent="0">
              <a:lnSpc>
                <a:spcPct val="100000"/>
              </a:lnSpc>
              <a:buNone/>
            </a:pPr>
            <a:r>
              <a:rPr lang="fi-FI" sz="2400" dirty="0">
                <a:latin typeface="Arial Rounded MT Bold" panose="020F0704030504030204" pitchFamily="34" charset="0"/>
              </a:rPr>
              <a:t>Pelasta: Varmista että palavassa tilassa ei ole ketään</a:t>
            </a:r>
          </a:p>
          <a:p>
            <a:pPr marL="0" indent="0">
              <a:lnSpc>
                <a:spcPct val="100000"/>
              </a:lnSpc>
              <a:buNone/>
            </a:pPr>
            <a:r>
              <a:rPr lang="fi-FI" sz="2400" dirty="0">
                <a:latin typeface="Arial Rounded MT Bold" panose="020F0704030504030204" pitchFamily="34" charset="0"/>
              </a:rPr>
              <a:t>Sammuta: Suorita alkusammutus, jos voit tehdä sen turvallisesti</a:t>
            </a:r>
          </a:p>
          <a:p>
            <a:pPr marL="0" indent="0">
              <a:lnSpc>
                <a:spcPct val="100000"/>
              </a:lnSpc>
              <a:buNone/>
            </a:pPr>
            <a:r>
              <a:rPr lang="fi-FI" sz="2400" dirty="0">
                <a:latin typeface="Arial Rounded MT Bold" panose="020F0704030504030204" pitchFamily="34" charset="0"/>
              </a:rPr>
              <a:t>Rajoita ja poistu: Sulje palavan kohteen ovi, sekä ovet poistuessasi. Älä poistu savuun</a:t>
            </a:r>
          </a:p>
          <a:p>
            <a:pPr marL="0" indent="0">
              <a:lnSpc>
                <a:spcPct val="100000"/>
              </a:lnSpc>
              <a:buNone/>
            </a:pPr>
            <a:r>
              <a:rPr lang="fi-FI" sz="2400" dirty="0">
                <a:latin typeface="Arial Rounded MT Bold" panose="020F0704030504030204" pitchFamily="34" charset="0"/>
              </a:rPr>
              <a:t>Ilmoita: Soita 112</a:t>
            </a:r>
          </a:p>
          <a:p>
            <a:pPr marL="0" indent="0">
              <a:lnSpc>
                <a:spcPct val="100000"/>
              </a:lnSpc>
              <a:buNone/>
            </a:pPr>
            <a:r>
              <a:rPr lang="fi-FI" sz="2400" dirty="0">
                <a:latin typeface="Arial Rounded MT Bold" panose="020F0704030504030204" pitchFamily="34" charset="0"/>
              </a:rPr>
              <a:t>Opasta pelastushenkilöstö kohteeseen</a:t>
            </a:r>
          </a:p>
        </p:txBody>
      </p:sp>
      <p:pic>
        <p:nvPicPr>
          <p:cNvPr id="5" name="Kuva 4">
            <a:extLst>
              <a:ext uri="{FF2B5EF4-FFF2-40B4-BE49-F238E27FC236}">
                <a16:creationId xmlns:a16="http://schemas.microsoft.com/office/drawing/2014/main" id="{40B4428C-1FA1-4A20-9454-D2BCBD97F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456" y="40750"/>
            <a:ext cx="1780955" cy="1802031"/>
          </a:xfrm>
          <a:prstGeom prst="rect">
            <a:avLst/>
          </a:prstGeom>
        </p:spPr>
      </p:pic>
      <p:sp>
        <p:nvSpPr>
          <p:cNvPr id="4" name="Tekstiruutu 3">
            <a:extLst>
              <a:ext uri="{FF2B5EF4-FFF2-40B4-BE49-F238E27FC236}">
                <a16:creationId xmlns:a16="http://schemas.microsoft.com/office/drawing/2014/main" id="{6A8F3CF8-91CE-4A9F-A497-E39C323C34D4}"/>
              </a:ext>
            </a:extLst>
          </p:cNvPr>
          <p:cNvSpPr txBox="1"/>
          <p:nvPr/>
        </p:nvSpPr>
        <p:spPr>
          <a:xfrm>
            <a:off x="838200" y="5030857"/>
            <a:ext cx="10111740" cy="830997"/>
          </a:xfrm>
          <a:prstGeom prst="rect">
            <a:avLst/>
          </a:prstGeom>
          <a:noFill/>
        </p:spPr>
        <p:txBody>
          <a:bodyPr wrap="square" rtlCol="0">
            <a:spAutoFit/>
          </a:bodyPr>
          <a:lstStyle/>
          <a:p>
            <a:r>
              <a:rPr lang="fi-FI" sz="2400" dirty="0">
                <a:latin typeface="Arial Rounded MT Bold" panose="020F0704030504030204" pitchFamily="34" charset="0"/>
              </a:rPr>
              <a:t>Jos kohteessa on useampia henkilöitä, jaetaan tehtäviä ja toiminta tehostuu</a:t>
            </a:r>
          </a:p>
        </p:txBody>
      </p:sp>
    </p:spTree>
    <p:extLst>
      <p:ext uri="{BB962C8B-B14F-4D97-AF65-F5344CB8AC3E}">
        <p14:creationId xmlns:p14="http://schemas.microsoft.com/office/powerpoint/2010/main" val="78810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Kuva, joka sisältää kohteen teksti, näyttö, näyttökuva, elektroniikka&#10;&#10;Kuvaus luotu automaattisesti">
            <a:extLst>
              <a:ext uri="{FF2B5EF4-FFF2-40B4-BE49-F238E27FC236}">
                <a16:creationId xmlns:a16="http://schemas.microsoft.com/office/drawing/2014/main" id="{6052A3FD-F9EE-4ECB-8AC9-6EDD61B88301}"/>
              </a:ext>
            </a:extLst>
          </p:cNvPr>
          <p:cNvPicPr>
            <a:picLocks noChangeAspect="1"/>
          </p:cNvPicPr>
          <p:nvPr/>
        </p:nvPicPr>
        <p:blipFill>
          <a:blip r:embed="rId4"/>
          <a:stretch>
            <a:fillRect/>
          </a:stretch>
        </p:blipFill>
        <p:spPr>
          <a:xfrm rot="16200000">
            <a:off x="3607057" y="396523"/>
            <a:ext cx="4106634" cy="8581079"/>
          </a:xfrm>
          <a:prstGeom prst="rect">
            <a:avLst/>
          </a:prstGeom>
        </p:spPr>
      </p:pic>
      <p:sp>
        <p:nvSpPr>
          <p:cNvPr id="2" name="Otsikko 1">
            <a:extLst>
              <a:ext uri="{FF2B5EF4-FFF2-40B4-BE49-F238E27FC236}">
                <a16:creationId xmlns:a16="http://schemas.microsoft.com/office/drawing/2014/main" id="{4BE324D3-AA66-4AA9-B48B-EC09DDEA6537}"/>
              </a:ext>
            </a:extLst>
          </p:cNvPr>
          <p:cNvSpPr>
            <a:spLocks noGrp="1"/>
          </p:cNvSpPr>
          <p:nvPr>
            <p:ph type="title"/>
          </p:nvPr>
        </p:nvSpPr>
        <p:spPr>
          <a:xfrm>
            <a:off x="3596506" y="377779"/>
            <a:ext cx="8915400" cy="1460500"/>
          </a:xfrm>
        </p:spPr>
        <p:txBody>
          <a:bodyPr/>
          <a:lstStyle/>
          <a:p>
            <a:r>
              <a:rPr lang="fi-FI" dirty="0">
                <a:latin typeface="Arial Rounded MT Bold" panose="020F0704030504030204" pitchFamily="34" charset="0"/>
              </a:rPr>
              <a:t>Alkusammutus</a:t>
            </a:r>
          </a:p>
        </p:txBody>
      </p:sp>
      <p:sp>
        <p:nvSpPr>
          <p:cNvPr id="3" name="Sisällön paikkamerkki 2">
            <a:extLst>
              <a:ext uri="{FF2B5EF4-FFF2-40B4-BE49-F238E27FC236}">
                <a16:creationId xmlns:a16="http://schemas.microsoft.com/office/drawing/2014/main" id="{5815BC69-5553-44F0-86E9-8870562885FA}"/>
              </a:ext>
            </a:extLst>
          </p:cNvPr>
          <p:cNvSpPr>
            <a:spLocks noGrp="1"/>
          </p:cNvSpPr>
          <p:nvPr>
            <p:ph idx="1"/>
          </p:nvPr>
        </p:nvSpPr>
        <p:spPr>
          <a:xfrm>
            <a:off x="1685593" y="1649064"/>
            <a:ext cx="7929467" cy="642073"/>
          </a:xfrm>
        </p:spPr>
        <p:txBody>
          <a:bodyPr>
            <a:normAutofit fontScale="92500" lnSpcReduction="10000"/>
          </a:bodyPr>
          <a:lstStyle/>
          <a:p>
            <a:pPr marL="0" indent="0">
              <a:buNone/>
            </a:pPr>
            <a:r>
              <a:rPr lang="fi-FI" sz="2400" dirty="0">
                <a:latin typeface="Arial Rounded MT Bold" panose="020F0704030504030204" pitchFamily="34" charset="0"/>
              </a:rPr>
              <a:t>Käsisammuttimen ja sammutuspeitteen käsittely</a:t>
            </a:r>
            <a:r>
              <a:rPr lang="fi-FI" sz="2400" dirty="0">
                <a:latin typeface="Montserrat Extra Bold" panose="00000900000000000000" pitchFamily="50" charset="0"/>
              </a:rPr>
              <a:t>: </a:t>
            </a:r>
            <a:r>
              <a:rPr lang="fi-FI" sz="2400" dirty="0">
                <a:hlinkClick r:id="rId5"/>
              </a:rPr>
              <a:t>Turvallisuuskävely - Käsisammutin ja sammutuspeite - YouTube</a:t>
            </a:r>
            <a:endParaRPr lang="fi-FI" sz="2400" dirty="0">
              <a:latin typeface="Montserrat Extra Bold" panose="00000900000000000000" pitchFamily="50" charset="0"/>
            </a:endParaRPr>
          </a:p>
        </p:txBody>
      </p:sp>
      <p:pic>
        <p:nvPicPr>
          <p:cNvPr id="5" name="Kuva 4">
            <a:extLst>
              <a:ext uri="{FF2B5EF4-FFF2-40B4-BE49-F238E27FC236}">
                <a16:creationId xmlns:a16="http://schemas.microsoft.com/office/drawing/2014/main" id="{CD9A4F2A-60CC-49CB-A023-E0575F9168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7456" y="98137"/>
            <a:ext cx="1792054" cy="1687256"/>
          </a:xfrm>
          <a:prstGeom prst="rect">
            <a:avLst/>
          </a:prstGeom>
        </p:spPr>
      </p:pic>
      <p:pic>
        <p:nvPicPr>
          <p:cNvPr id="4" name="Online-media 3" title="Turvallisuuskävely - Käsisammutin ja sammutuspeite">
            <a:hlinkClick r:id="" action="ppaction://media"/>
            <a:extLst>
              <a:ext uri="{FF2B5EF4-FFF2-40B4-BE49-F238E27FC236}">
                <a16:creationId xmlns:a16="http://schemas.microsoft.com/office/drawing/2014/main" id="{734CE5A3-9094-DBAB-92D4-F328CBCD2FE9}"/>
              </a:ext>
            </a:extLst>
          </p:cNvPr>
          <p:cNvPicPr>
            <a:picLocks noRot="1" noChangeAspect="1"/>
          </p:cNvPicPr>
          <p:nvPr>
            <a:videoFile r:link="rId1"/>
          </p:nvPr>
        </p:nvPicPr>
        <p:blipFill>
          <a:blip r:embed="rId7"/>
          <a:stretch>
            <a:fillRect/>
          </a:stretch>
        </p:blipFill>
        <p:spPr>
          <a:xfrm>
            <a:off x="2297722" y="2833335"/>
            <a:ext cx="6727914" cy="3801273"/>
          </a:xfrm>
          <a:prstGeom prst="rect">
            <a:avLst/>
          </a:prstGeom>
        </p:spPr>
      </p:pic>
    </p:spTree>
    <p:extLst>
      <p:ext uri="{BB962C8B-B14F-4D97-AF65-F5344CB8AC3E}">
        <p14:creationId xmlns:p14="http://schemas.microsoft.com/office/powerpoint/2010/main" val="1877746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Kuva, joka sisältää kohteen teksti, näyttö, näyttökuva, elektroniikka&#10;&#10;Kuvaus luotu automaattisesti">
            <a:extLst>
              <a:ext uri="{FF2B5EF4-FFF2-40B4-BE49-F238E27FC236}">
                <a16:creationId xmlns:a16="http://schemas.microsoft.com/office/drawing/2014/main" id="{06640F5E-5408-49D9-B5F8-DDD845C3C9EE}"/>
              </a:ext>
            </a:extLst>
          </p:cNvPr>
          <p:cNvPicPr>
            <a:picLocks noChangeAspect="1"/>
          </p:cNvPicPr>
          <p:nvPr/>
        </p:nvPicPr>
        <p:blipFill>
          <a:blip r:embed="rId4"/>
          <a:stretch>
            <a:fillRect/>
          </a:stretch>
        </p:blipFill>
        <p:spPr>
          <a:xfrm rot="-5400000">
            <a:off x="3325929" y="-527808"/>
            <a:ext cx="4604879" cy="9620890"/>
          </a:xfrm>
          <a:prstGeom prst="rect">
            <a:avLst/>
          </a:prstGeom>
        </p:spPr>
      </p:pic>
      <p:sp>
        <p:nvSpPr>
          <p:cNvPr id="2" name="Otsikko 1">
            <a:extLst>
              <a:ext uri="{FF2B5EF4-FFF2-40B4-BE49-F238E27FC236}">
                <a16:creationId xmlns:a16="http://schemas.microsoft.com/office/drawing/2014/main" id="{630F40EF-F919-45C6-895E-3F8DE35D798A}"/>
              </a:ext>
            </a:extLst>
          </p:cNvPr>
          <p:cNvSpPr>
            <a:spLocks noGrp="1"/>
          </p:cNvSpPr>
          <p:nvPr>
            <p:ph type="title"/>
          </p:nvPr>
        </p:nvSpPr>
        <p:spPr>
          <a:xfrm>
            <a:off x="1882968" y="0"/>
            <a:ext cx="9119532" cy="1460500"/>
          </a:xfrm>
        </p:spPr>
        <p:txBody>
          <a:bodyPr>
            <a:normAutofit/>
          </a:bodyPr>
          <a:lstStyle/>
          <a:p>
            <a:r>
              <a:rPr lang="fi-FI" dirty="0">
                <a:latin typeface="Arial Rounded MT Bold"/>
              </a:rPr>
              <a:t>Muista - Vedellä ei saa sammuttaa öljypaloja!</a:t>
            </a:r>
          </a:p>
        </p:txBody>
      </p:sp>
      <p:pic>
        <p:nvPicPr>
          <p:cNvPr id="5" name="Kuva 4">
            <a:extLst>
              <a:ext uri="{FF2B5EF4-FFF2-40B4-BE49-F238E27FC236}">
                <a16:creationId xmlns:a16="http://schemas.microsoft.com/office/drawing/2014/main" id="{C052CF2E-3ECE-456C-9088-052592774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7456" y="98137"/>
            <a:ext cx="1792054" cy="1687256"/>
          </a:xfrm>
          <a:prstGeom prst="rect">
            <a:avLst/>
          </a:prstGeom>
        </p:spPr>
      </p:pic>
      <p:pic>
        <p:nvPicPr>
          <p:cNvPr id="3" name="Online-media 2" title="Rasvapalo ja vesi">
            <a:hlinkClick r:id="" action="ppaction://media"/>
            <a:extLst>
              <a:ext uri="{FF2B5EF4-FFF2-40B4-BE49-F238E27FC236}">
                <a16:creationId xmlns:a16="http://schemas.microsoft.com/office/drawing/2014/main" id="{B2A6E89A-FACD-C68A-4A28-FA332A78D362}"/>
              </a:ext>
            </a:extLst>
          </p:cNvPr>
          <p:cNvPicPr>
            <a:picLocks noRot="1" noChangeAspect="1"/>
          </p:cNvPicPr>
          <p:nvPr>
            <a:videoFile r:link="rId1"/>
          </p:nvPr>
        </p:nvPicPr>
        <p:blipFill>
          <a:blip r:embed="rId6"/>
          <a:stretch>
            <a:fillRect/>
          </a:stretch>
        </p:blipFill>
        <p:spPr>
          <a:xfrm>
            <a:off x="1885092" y="2212002"/>
            <a:ext cx="7486551" cy="4229901"/>
          </a:xfrm>
          <a:prstGeom prst="rect">
            <a:avLst/>
          </a:prstGeom>
        </p:spPr>
      </p:pic>
      <p:sp>
        <p:nvSpPr>
          <p:cNvPr id="4" name="Tekstiruutu 3">
            <a:extLst>
              <a:ext uri="{FF2B5EF4-FFF2-40B4-BE49-F238E27FC236}">
                <a16:creationId xmlns:a16="http://schemas.microsoft.com/office/drawing/2014/main" id="{4A93BB05-686A-495D-B03A-7ACB346E6E1B}"/>
              </a:ext>
            </a:extLst>
          </p:cNvPr>
          <p:cNvSpPr txBox="1"/>
          <p:nvPr/>
        </p:nvSpPr>
        <p:spPr>
          <a:xfrm>
            <a:off x="2118167" y="1562582"/>
            <a:ext cx="7048982" cy="369332"/>
          </a:xfrm>
          <a:prstGeom prst="rect">
            <a:avLst/>
          </a:prstGeom>
          <a:noFill/>
        </p:spPr>
        <p:txBody>
          <a:bodyPr wrap="square" rtlCol="0">
            <a:spAutoFit/>
          </a:bodyPr>
          <a:lstStyle/>
          <a:p>
            <a:r>
              <a:rPr lang="fi-FI">
                <a:hlinkClick r:id="rId7"/>
              </a:rPr>
              <a:t>Rasvapalo ja vesi - YouTube</a:t>
            </a:r>
            <a:endParaRPr lang="fi-FI" dirty="0"/>
          </a:p>
        </p:txBody>
      </p:sp>
    </p:spTree>
    <p:extLst>
      <p:ext uri="{BB962C8B-B14F-4D97-AF65-F5344CB8AC3E}">
        <p14:creationId xmlns:p14="http://schemas.microsoft.com/office/powerpoint/2010/main" val="674554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Kuva, joka sisältää kohteen teksti, näyttö, näyttökuva, elektroniikka&#10;&#10;Kuvaus luotu automaattisesti">
            <a:extLst>
              <a:ext uri="{FF2B5EF4-FFF2-40B4-BE49-F238E27FC236}">
                <a16:creationId xmlns:a16="http://schemas.microsoft.com/office/drawing/2014/main" id="{F84809D2-4AED-4DA2-A931-28B91E82E66B}"/>
              </a:ext>
            </a:extLst>
          </p:cNvPr>
          <p:cNvPicPr>
            <a:picLocks noChangeAspect="1"/>
          </p:cNvPicPr>
          <p:nvPr/>
        </p:nvPicPr>
        <p:blipFill>
          <a:blip r:embed="rId4"/>
          <a:stretch>
            <a:fillRect/>
          </a:stretch>
        </p:blipFill>
        <p:spPr>
          <a:xfrm rot="16200000">
            <a:off x="3725268" y="-313304"/>
            <a:ext cx="4390964" cy="9173962"/>
          </a:xfrm>
          <a:prstGeom prst="rect">
            <a:avLst/>
          </a:prstGeom>
        </p:spPr>
      </p:pic>
      <p:sp>
        <p:nvSpPr>
          <p:cNvPr id="2" name="Otsikko 1">
            <a:extLst>
              <a:ext uri="{FF2B5EF4-FFF2-40B4-BE49-F238E27FC236}">
                <a16:creationId xmlns:a16="http://schemas.microsoft.com/office/drawing/2014/main" id="{37205375-AD14-4D33-B138-9371C717406A}"/>
              </a:ext>
            </a:extLst>
          </p:cNvPr>
          <p:cNvSpPr>
            <a:spLocks noGrp="1"/>
          </p:cNvSpPr>
          <p:nvPr>
            <p:ph type="title"/>
          </p:nvPr>
        </p:nvSpPr>
        <p:spPr>
          <a:xfrm>
            <a:off x="1235168" y="146118"/>
            <a:ext cx="9530593" cy="1204840"/>
          </a:xfrm>
        </p:spPr>
        <p:txBody>
          <a:bodyPr>
            <a:normAutofit/>
          </a:bodyPr>
          <a:lstStyle/>
          <a:p>
            <a:r>
              <a:rPr lang="fi-FI">
                <a:latin typeface="Arial Rounded MT Bold" panose="020F0704030504030204" pitchFamily="34" charset="0"/>
              </a:rPr>
              <a:t>Oven sulkeminen hillitsee paloa</a:t>
            </a:r>
          </a:p>
        </p:txBody>
      </p:sp>
      <p:sp>
        <p:nvSpPr>
          <p:cNvPr id="3" name="Sisällön paikkamerkki 2">
            <a:extLst>
              <a:ext uri="{FF2B5EF4-FFF2-40B4-BE49-F238E27FC236}">
                <a16:creationId xmlns:a16="http://schemas.microsoft.com/office/drawing/2014/main" id="{05D98EB4-D414-4DB5-9046-B88046968B32}"/>
              </a:ext>
            </a:extLst>
          </p:cNvPr>
          <p:cNvSpPr>
            <a:spLocks noGrp="1"/>
          </p:cNvSpPr>
          <p:nvPr>
            <p:ph idx="1"/>
          </p:nvPr>
        </p:nvSpPr>
        <p:spPr>
          <a:xfrm>
            <a:off x="1436094" y="1064872"/>
            <a:ext cx="10515600" cy="1018572"/>
          </a:xfrm>
        </p:spPr>
        <p:txBody>
          <a:bodyPr vert="horz" lIns="91440" tIns="45720" rIns="91440" bIns="45720" rtlCol="0" anchor="t">
            <a:normAutofit/>
          </a:bodyPr>
          <a:lstStyle/>
          <a:p>
            <a:pPr marL="0" indent="0">
              <a:buNone/>
            </a:pPr>
            <a:r>
              <a:rPr lang="fi-FI" sz="2400" dirty="0">
                <a:latin typeface="Arial Rounded MT Bold"/>
              </a:rPr>
              <a:t>Kerran suljettua ovea ei saa enää avata, koska…</a:t>
            </a:r>
          </a:p>
          <a:p>
            <a:pPr marL="0" indent="0">
              <a:buNone/>
            </a:pPr>
            <a:r>
              <a:rPr lang="fi-FI" sz="2400" dirty="0">
                <a:hlinkClick r:id="rId5"/>
              </a:rPr>
              <a:t>Tulikettu - Pistoliekki - YouTube</a:t>
            </a:r>
            <a:endParaRPr lang="fi-FI" sz="2400" dirty="0">
              <a:latin typeface="Montserrat Extra Bold" panose="00000900000000000000" pitchFamily="50" charset="0"/>
            </a:endParaRPr>
          </a:p>
        </p:txBody>
      </p:sp>
      <p:pic>
        <p:nvPicPr>
          <p:cNvPr id="5" name="Kuva 4">
            <a:extLst>
              <a:ext uri="{FF2B5EF4-FFF2-40B4-BE49-F238E27FC236}">
                <a16:creationId xmlns:a16="http://schemas.microsoft.com/office/drawing/2014/main" id="{212BC5EC-A071-4D84-8EF1-6EE9A1DDA1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9640" y="216523"/>
            <a:ext cx="1792054" cy="1687256"/>
          </a:xfrm>
          <a:prstGeom prst="rect">
            <a:avLst/>
          </a:prstGeom>
        </p:spPr>
      </p:pic>
      <p:pic>
        <p:nvPicPr>
          <p:cNvPr id="4" name="Online-media 3" title="Tulikettu - Pistoliekki">
            <a:hlinkClick r:id="" action="ppaction://media"/>
            <a:extLst>
              <a:ext uri="{FF2B5EF4-FFF2-40B4-BE49-F238E27FC236}">
                <a16:creationId xmlns:a16="http://schemas.microsoft.com/office/drawing/2014/main" id="{43EEC50E-F2FD-6E49-C0C2-A078FA028FE9}"/>
              </a:ext>
            </a:extLst>
          </p:cNvPr>
          <p:cNvPicPr>
            <a:picLocks noRot="1" noChangeAspect="1"/>
          </p:cNvPicPr>
          <p:nvPr>
            <a:videoFile r:link="rId1"/>
          </p:nvPr>
        </p:nvPicPr>
        <p:blipFill>
          <a:blip r:embed="rId7"/>
          <a:stretch>
            <a:fillRect/>
          </a:stretch>
        </p:blipFill>
        <p:spPr>
          <a:xfrm>
            <a:off x="2323103" y="2241006"/>
            <a:ext cx="7195291" cy="4065339"/>
          </a:xfrm>
          <a:prstGeom prst="rect">
            <a:avLst/>
          </a:prstGeom>
        </p:spPr>
      </p:pic>
    </p:spTree>
    <p:extLst>
      <p:ext uri="{BB962C8B-B14F-4D97-AF65-F5344CB8AC3E}">
        <p14:creationId xmlns:p14="http://schemas.microsoft.com/office/powerpoint/2010/main" val="49885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25762CC-845A-4535-B4CF-D67CBE6CF662}"/>
              </a:ext>
            </a:extLst>
          </p:cNvPr>
          <p:cNvSpPr>
            <a:spLocks noGrp="1"/>
          </p:cNvSpPr>
          <p:nvPr>
            <p:ph type="title"/>
          </p:nvPr>
        </p:nvSpPr>
        <p:spPr>
          <a:xfrm>
            <a:off x="2684756" y="365123"/>
            <a:ext cx="10515600" cy="1325563"/>
          </a:xfrm>
        </p:spPr>
        <p:txBody>
          <a:bodyPr/>
          <a:lstStyle/>
          <a:p>
            <a:r>
              <a:rPr lang="fi-FI" dirty="0">
                <a:latin typeface="Arial Rounded MT Bold" panose="020F0704030504030204" pitchFamily="34" charset="0"/>
              </a:rPr>
              <a:t>Tahallinen sytyttely</a:t>
            </a:r>
          </a:p>
        </p:txBody>
      </p:sp>
      <p:sp>
        <p:nvSpPr>
          <p:cNvPr id="3" name="Sisällön paikkamerkki 2">
            <a:extLst>
              <a:ext uri="{FF2B5EF4-FFF2-40B4-BE49-F238E27FC236}">
                <a16:creationId xmlns:a16="http://schemas.microsoft.com/office/drawing/2014/main" id="{D162C684-32C4-439B-B59F-1A842667EB51}"/>
              </a:ext>
            </a:extLst>
          </p:cNvPr>
          <p:cNvSpPr>
            <a:spLocks noGrp="1"/>
          </p:cNvSpPr>
          <p:nvPr>
            <p:ph idx="1"/>
          </p:nvPr>
        </p:nvSpPr>
        <p:spPr>
          <a:xfrm>
            <a:off x="628650" y="1825624"/>
            <a:ext cx="10725150" cy="5032375"/>
          </a:xfrm>
        </p:spPr>
        <p:txBody>
          <a:bodyPr>
            <a:normAutofit/>
          </a:bodyPr>
          <a:lstStyle/>
          <a:p>
            <a:pPr marL="0" indent="0">
              <a:buNone/>
            </a:pPr>
            <a:r>
              <a:rPr lang="fi-FI" sz="2400" dirty="0">
                <a:latin typeface="Arial Rounded MT Bold" panose="020F0704030504030204" pitchFamily="34" charset="0"/>
              </a:rPr>
              <a:t>Tulipaloista lähes kolmannes on tarkoituksellisesti sytytettyjä</a:t>
            </a:r>
          </a:p>
          <a:p>
            <a:pPr marL="0" indent="0">
              <a:buNone/>
            </a:pPr>
            <a:r>
              <a:rPr lang="fi-FI" sz="2400" dirty="0">
                <a:latin typeface="Arial Rounded MT Bold" panose="020F0704030504030204" pitchFamily="34" charset="0"/>
              </a:rPr>
              <a:t>Syynä usein ajattelemattomuus tai uteliaisuus.</a:t>
            </a:r>
          </a:p>
          <a:p>
            <a:pPr marL="0" indent="0">
              <a:buNone/>
            </a:pPr>
            <a:endParaRPr lang="fi-FI" sz="2400" dirty="0">
              <a:latin typeface="Arial Rounded MT Bold" panose="020F0704030504030204" pitchFamily="34" charset="0"/>
            </a:endParaRPr>
          </a:p>
          <a:p>
            <a:pPr marL="0" indent="0">
              <a:buNone/>
            </a:pPr>
            <a:r>
              <a:rPr lang="fi-FI" sz="2400" dirty="0">
                <a:latin typeface="Arial Rounded MT Bold" panose="020F0704030504030204" pitchFamily="34" charset="0"/>
              </a:rPr>
              <a:t>Tulipalon seuraukset: </a:t>
            </a:r>
          </a:p>
          <a:p>
            <a:pPr marL="0" indent="0">
              <a:buNone/>
            </a:pPr>
            <a:r>
              <a:rPr lang="fi-FI" sz="2400" dirty="0">
                <a:latin typeface="Arial Rounded MT Bold" panose="020F0704030504030204" pitchFamily="34" charset="0"/>
              </a:rPr>
              <a:t>Korvaussummat mittavia(asuinkiinteistö, liiketila, metsä-omaisuus). Tapahtumasta aiheutuneet henkiset kärsimykset. </a:t>
            </a:r>
            <a:r>
              <a:rPr lang="fi-FI" sz="2400">
                <a:latin typeface="Arial Rounded MT Bold" panose="020F0704030504030204" pitchFamily="34" charset="0"/>
              </a:rPr>
              <a:t>Mahdolliset henkilövahingot</a:t>
            </a:r>
            <a:r>
              <a:rPr lang="fi-FI" sz="2400" dirty="0">
                <a:latin typeface="Arial Rounded MT Bold" panose="020F0704030504030204" pitchFamily="34" charset="0"/>
              </a:rPr>
              <a:t>?</a:t>
            </a:r>
          </a:p>
          <a:p>
            <a:pPr marL="0" indent="0">
              <a:buNone/>
            </a:pPr>
            <a:endParaRPr lang="fi-FI" sz="2400" dirty="0">
              <a:latin typeface="Arial Rounded MT Bold" panose="020F0704030504030204" pitchFamily="34" charset="0"/>
            </a:endParaRPr>
          </a:p>
          <a:p>
            <a:pPr marL="0" indent="0">
              <a:buNone/>
            </a:pPr>
            <a:r>
              <a:rPr lang="fi-FI" sz="2400" dirty="0">
                <a:latin typeface="Arial Rounded MT Bold" panose="020F0704030504030204" pitchFamily="34" charset="0"/>
              </a:rPr>
              <a:t>Estä tahallinen sytyttely, jos suinkin voit!</a:t>
            </a:r>
          </a:p>
          <a:p>
            <a:pPr marL="0" indent="0">
              <a:buNone/>
            </a:pPr>
            <a:endParaRPr lang="fi-FI" dirty="0">
              <a:latin typeface="Montserrat Extra Bold" panose="00000900000000000000" pitchFamily="50" charset="0"/>
            </a:endParaRPr>
          </a:p>
        </p:txBody>
      </p:sp>
      <p:pic>
        <p:nvPicPr>
          <p:cNvPr id="6" name="Kuva 5">
            <a:extLst>
              <a:ext uri="{FF2B5EF4-FFF2-40B4-BE49-F238E27FC236}">
                <a16:creationId xmlns:a16="http://schemas.microsoft.com/office/drawing/2014/main" id="{AEDBB76B-CC49-47E4-9D26-E10022C74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8751" y="232457"/>
            <a:ext cx="1590897" cy="1590897"/>
          </a:xfrm>
          <a:prstGeom prst="rect">
            <a:avLst/>
          </a:prstGeom>
        </p:spPr>
      </p:pic>
    </p:spTree>
    <p:extLst>
      <p:ext uri="{BB962C8B-B14F-4D97-AF65-F5344CB8AC3E}">
        <p14:creationId xmlns:p14="http://schemas.microsoft.com/office/powerpoint/2010/main" val="386512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D345E65-EDF8-47C3-95A2-786D1AD3CB02}"/>
              </a:ext>
            </a:extLst>
          </p:cNvPr>
          <p:cNvSpPr>
            <a:spLocks noGrp="1"/>
          </p:cNvSpPr>
          <p:nvPr>
            <p:ph type="title"/>
          </p:nvPr>
        </p:nvSpPr>
        <p:spPr>
          <a:xfrm>
            <a:off x="2107707" y="382694"/>
            <a:ext cx="9050028" cy="1325563"/>
          </a:xfrm>
        </p:spPr>
        <p:txBody>
          <a:bodyPr/>
          <a:lstStyle/>
          <a:p>
            <a:r>
              <a:rPr lang="fi-FI" dirty="0">
                <a:latin typeface="Arial Rounded MT Bold" panose="020F0704030504030204" pitchFamily="34" charset="0"/>
              </a:rPr>
              <a:t>Yleinen vaaramerkki</a:t>
            </a:r>
          </a:p>
        </p:txBody>
      </p:sp>
      <p:sp>
        <p:nvSpPr>
          <p:cNvPr id="6" name="Sisällön paikkamerkki 5">
            <a:extLst>
              <a:ext uri="{FF2B5EF4-FFF2-40B4-BE49-F238E27FC236}">
                <a16:creationId xmlns:a16="http://schemas.microsoft.com/office/drawing/2014/main" id="{B3D1FD9B-D0A0-4EE8-AAEE-0B82C1E66F50}"/>
              </a:ext>
            </a:extLst>
          </p:cNvPr>
          <p:cNvSpPr>
            <a:spLocks noGrp="1"/>
          </p:cNvSpPr>
          <p:nvPr>
            <p:ph idx="1"/>
          </p:nvPr>
        </p:nvSpPr>
        <p:spPr/>
        <p:txBody>
          <a:bodyPr vert="horz" lIns="91440" tIns="45720" rIns="91440" bIns="45720" rtlCol="0" anchor="t">
            <a:normAutofit/>
          </a:bodyPr>
          <a:lstStyle/>
          <a:p>
            <a:pPr marL="0" indent="0">
              <a:buNone/>
            </a:pPr>
            <a:r>
              <a:rPr lang="fi-FI" sz="2400" dirty="0">
                <a:latin typeface="Arial Rounded MT Bold" panose="020F0704030504030204" pitchFamily="34" charset="0"/>
              </a:rPr>
              <a:t>Yleinen vaaramerkki varoittaa ihmisiä uhkaavasta välittömästä vaarasta</a:t>
            </a:r>
          </a:p>
          <a:p>
            <a:pPr marL="0" indent="0">
              <a:buNone/>
            </a:pPr>
            <a:endParaRPr lang="fi-FI" sz="2400" dirty="0">
              <a:latin typeface="Arial Rounded MT Bold" panose="020F0704030504030204" pitchFamily="34" charset="0"/>
            </a:endParaRPr>
          </a:p>
          <a:p>
            <a:pPr marL="0" indent="0">
              <a:buNone/>
            </a:pPr>
            <a:r>
              <a:rPr lang="fi-FI" sz="2400" dirty="0">
                <a:latin typeface="Arial Rounded MT Bold" panose="020F0704030504030204" pitchFamily="34" charset="0"/>
              </a:rPr>
              <a:t>Vaaramerkin syynä voi olla massiivinen tulipalo tai kemikaalionnettomuus. </a:t>
            </a:r>
            <a:r>
              <a:rPr lang="fi-FI" sz="2400" dirty="0">
                <a:latin typeface="Arial Rounded MT Bold"/>
              </a:rPr>
              <a:t>Alueellinen vaaratiedote lähetetään myös 112 suomi -sovelluksen välityksellä puhelimeesi (</a:t>
            </a:r>
            <a:r>
              <a:rPr lang="fi-FI" sz="2400" dirty="0" err="1">
                <a:latin typeface="Arial Rounded MT Bold"/>
              </a:rPr>
              <a:t>Huom</a:t>
            </a:r>
            <a:r>
              <a:rPr lang="fi-FI" sz="2400" dirty="0">
                <a:latin typeface="Arial Rounded MT Bold"/>
              </a:rPr>
              <a:t>! Pidä sovellus päivitettynä ja puhelimen </a:t>
            </a:r>
            <a:r>
              <a:rPr lang="fi-FI" sz="2400" dirty="0" err="1">
                <a:latin typeface="Arial Rounded MT Bold"/>
              </a:rPr>
              <a:t>sijaintitieto</a:t>
            </a:r>
            <a:r>
              <a:rPr lang="fi-FI" sz="2400" dirty="0">
                <a:latin typeface="Arial Rounded MT Bold"/>
              </a:rPr>
              <a:t> sallittuna, jotta sovellus toimii oikein)</a:t>
            </a:r>
          </a:p>
          <a:p>
            <a:pPr marL="0" indent="0">
              <a:buNone/>
            </a:pPr>
            <a:endParaRPr lang="fi-FI" sz="2400" dirty="0">
              <a:latin typeface="Arial Rounded MT Bold" panose="020F0704030504030204" pitchFamily="34" charset="0"/>
            </a:endParaRPr>
          </a:p>
          <a:p>
            <a:pPr marL="0" indent="0">
              <a:buNone/>
            </a:pPr>
            <a:r>
              <a:rPr lang="fi-FI" sz="2400" dirty="0">
                <a:latin typeface="Arial Rounded MT Bold" panose="020F0704030504030204" pitchFamily="34" charset="0"/>
              </a:rPr>
              <a:t>Sisälle suojautuessa suljetaan ovet ja ikkunat sekä pysäytetään koneellinen ilmanvaihto</a:t>
            </a:r>
          </a:p>
        </p:txBody>
      </p:sp>
      <p:pic>
        <p:nvPicPr>
          <p:cNvPr id="3" name="Kuva 2">
            <a:extLst>
              <a:ext uri="{FF2B5EF4-FFF2-40B4-BE49-F238E27FC236}">
                <a16:creationId xmlns:a16="http://schemas.microsoft.com/office/drawing/2014/main" id="{81537E59-94C2-4279-9408-43657A569AF8}"/>
              </a:ext>
            </a:extLst>
          </p:cNvPr>
          <p:cNvPicPr>
            <a:picLocks noChangeAspect="1"/>
          </p:cNvPicPr>
          <p:nvPr/>
        </p:nvPicPr>
        <p:blipFill>
          <a:blip r:embed="rId3"/>
          <a:stretch>
            <a:fillRect/>
          </a:stretch>
        </p:blipFill>
        <p:spPr>
          <a:xfrm>
            <a:off x="8097485" y="469850"/>
            <a:ext cx="2921978" cy="1238407"/>
          </a:xfrm>
          <a:prstGeom prst="rect">
            <a:avLst/>
          </a:prstGeom>
        </p:spPr>
      </p:pic>
    </p:spTree>
    <p:extLst>
      <p:ext uri="{BB962C8B-B14F-4D97-AF65-F5344CB8AC3E}">
        <p14:creationId xmlns:p14="http://schemas.microsoft.com/office/powerpoint/2010/main" val="85582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randombar(horizontal)">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310EAA-C879-4696-AB18-7499828CFCBC}"/>
              </a:ext>
            </a:extLst>
          </p:cNvPr>
          <p:cNvSpPr>
            <a:spLocks noGrp="1"/>
          </p:cNvSpPr>
          <p:nvPr>
            <p:ph type="title"/>
          </p:nvPr>
        </p:nvSpPr>
        <p:spPr>
          <a:xfrm>
            <a:off x="2398959" y="82193"/>
            <a:ext cx="5533415" cy="1260833"/>
          </a:xfrm>
        </p:spPr>
        <p:txBody>
          <a:bodyPr/>
          <a:lstStyle/>
          <a:p>
            <a:r>
              <a:rPr lang="fi-FI" dirty="0">
                <a:latin typeface="Arial Rounded MT Bold" panose="020F0704030504030204" pitchFamily="34" charset="0"/>
              </a:rPr>
              <a:t>Luennon sisältö:</a:t>
            </a:r>
          </a:p>
        </p:txBody>
      </p:sp>
      <p:sp>
        <p:nvSpPr>
          <p:cNvPr id="3" name="Sisällön paikkamerkki 2">
            <a:extLst>
              <a:ext uri="{FF2B5EF4-FFF2-40B4-BE49-F238E27FC236}">
                <a16:creationId xmlns:a16="http://schemas.microsoft.com/office/drawing/2014/main" id="{D3A11D1C-8424-494B-B694-DCFE8FEE27A2}"/>
              </a:ext>
            </a:extLst>
          </p:cNvPr>
          <p:cNvSpPr>
            <a:spLocks noGrp="1"/>
          </p:cNvSpPr>
          <p:nvPr>
            <p:ph idx="1"/>
          </p:nvPr>
        </p:nvSpPr>
        <p:spPr>
          <a:xfrm>
            <a:off x="1448886" y="1533800"/>
            <a:ext cx="7433562" cy="3790399"/>
          </a:xfrm>
        </p:spPr>
        <p:txBody>
          <a:bodyPr>
            <a:normAutofit lnSpcReduction="10000"/>
          </a:bodyPr>
          <a:lstStyle/>
          <a:p>
            <a:pPr marL="0" indent="0">
              <a:buNone/>
            </a:pPr>
            <a:r>
              <a:rPr lang="fi-FI" sz="2400" b="1" dirty="0">
                <a:latin typeface="Arial Rounded MT Bold" panose="020F0704030504030204" pitchFamily="34" charset="0"/>
              </a:rPr>
              <a:t>Liikenne ja toiminta liikenneonnettomuuksissa</a:t>
            </a:r>
          </a:p>
          <a:p>
            <a:pPr marL="0" indent="0">
              <a:buNone/>
            </a:pPr>
            <a:endParaRPr lang="fi-FI" sz="2400" b="1" dirty="0">
              <a:latin typeface="Arial Rounded MT Bold" panose="020F0704030504030204" pitchFamily="34" charset="0"/>
            </a:endParaRPr>
          </a:p>
          <a:p>
            <a:pPr marL="0" indent="0">
              <a:buNone/>
            </a:pPr>
            <a:r>
              <a:rPr lang="fi-FI" sz="2400" b="1" dirty="0">
                <a:latin typeface="Arial Rounded MT Bold" panose="020F0704030504030204" pitchFamily="34" charset="0"/>
              </a:rPr>
              <a:t>Hätäensiapu</a:t>
            </a:r>
          </a:p>
          <a:p>
            <a:endParaRPr lang="fi-FI" sz="2400" b="1" dirty="0">
              <a:latin typeface="Arial Rounded MT Bold" panose="020F0704030504030204" pitchFamily="34" charset="0"/>
            </a:endParaRPr>
          </a:p>
          <a:p>
            <a:pPr marL="0" indent="0">
              <a:buNone/>
            </a:pPr>
            <a:r>
              <a:rPr lang="fi-FI" sz="2400" b="1" dirty="0">
                <a:latin typeface="Arial Rounded MT Bold" panose="020F0704030504030204" pitchFamily="34" charset="0"/>
              </a:rPr>
              <a:t>Toiminta tulipalossa</a:t>
            </a:r>
          </a:p>
          <a:p>
            <a:endParaRPr lang="fi-FI" sz="2400" b="1" dirty="0">
              <a:latin typeface="Arial Rounded MT Bold" panose="020F0704030504030204" pitchFamily="34" charset="0"/>
            </a:endParaRPr>
          </a:p>
          <a:p>
            <a:pPr marL="0" indent="0">
              <a:buNone/>
            </a:pPr>
            <a:r>
              <a:rPr lang="fi-FI" sz="2400" b="1" dirty="0">
                <a:latin typeface="Arial Rounded MT Bold" panose="020F0704030504030204" pitchFamily="34" charset="0"/>
              </a:rPr>
              <a:t>Tahallinen sytyttely</a:t>
            </a:r>
          </a:p>
          <a:p>
            <a:endParaRPr lang="fi-FI" sz="2400" b="1" dirty="0">
              <a:latin typeface="Arial Rounded MT Bold" panose="020F0704030504030204" pitchFamily="34" charset="0"/>
            </a:endParaRPr>
          </a:p>
          <a:p>
            <a:pPr marL="0" indent="0">
              <a:buNone/>
            </a:pPr>
            <a:r>
              <a:rPr lang="fi-FI" sz="2400" b="1" dirty="0">
                <a:latin typeface="Arial Rounded MT Bold" panose="020F0704030504030204" pitchFamily="34" charset="0"/>
              </a:rPr>
              <a:t>Yleinen vaaramerkki</a:t>
            </a:r>
          </a:p>
          <a:p>
            <a:pPr marL="0" indent="0">
              <a:buNone/>
            </a:pPr>
            <a:endParaRPr lang="fi-FI" dirty="0">
              <a:latin typeface="Montserrat Extra Bold" panose="00000900000000000000" pitchFamily="50" charset="0"/>
            </a:endParaRPr>
          </a:p>
          <a:p>
            <a:pPr marL="0" indent="0">
              <a:buNone/>
            </a:pPr>
            <a:endParaRPr lang="fi-FI" dirty="0">
              <a:latin typeface="Montserrat Extra Bold" panose="00000900000000000000" pitchFamily="50" charset="0"/>
            </a:endParaRPr>
          </a:p>
          <a:p>
            <a:pPr marL="0" indent="0">
              <a:buNone/>
            </a:pPr>
            <a:endParaRPr lang="fi-FI" dirty="0">
              <a:latin typeface="Montserrat Extra Bold" panose="00000900000000000000" pitchFamily="50" charset="0"/>
            </a:endParaRPr>
          </a:p>
        </p:txBody>
      </p:sp>
      <p:pic>
        <p:nvPicPr>
          <p:cNvPr id="4" name="Kuva 3">
            <a:extLst>
              <a:ext uri="{FF2B5EF4-FFF2-40B4-BE49-F238E27FC236}">
                <a16:creationId xmlns:a16="http://schemas.microsoft.com/office/drawing/2014/main" id="{7434802C-1F67-4EC2-B821-670D59366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5287" y="3575230"/>
            <a:ext cx="1277369" cy="1277369"/>
          </a:xfrm>
          <a:prstGeom prst="rect">
            <a:avLst/>
          </a:prstGeom>
        </p:spPr>
      </p:pic>
      <p:pic>
        <p:nvPicPr>
          <p:cNvPr id="5" name="Kuva 4">
            <a:extLst>
              <a:ext uri="{FF2B5EF4-FFF2-40B4-BE49-F238E27FC236}">
                <a16:creationId xmlns:a16="http://schemas.microsoft.com/office/drawing/2014/main" id="{F03DCC96-B93D-4A45-9C2D-D4D5AFB6E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9782" y="2686326"/>
            <a:ext cx="1228378" cy="1242915"/>
          </a:xfrm>
          <a:prstGeom prst="rect">
            <a:avLst/>
          </a:prstGeom>
        </p:spPr>
      </p:pic>
      <p:pic>
        <p:nvPicPr>
          <p:cNvPr id="9" name="Kuva 8">
            <a:extLst>
              <a:ext uri="{FF2B5EF4-FFF2-40B4-BE49-F238E27FC236}">
                <a16:creationId xmlns:a16="http://schemas.microsoft.com/office/drawing/2014/main" id="{55784EF5-8AEC-4501-AD80-430F154F6BC1}"/>
              </a:ext>
            </a:extLst>
          </p:cNvPr>
          <p:cNvPicPr>
            <a:picLocks noChangeAspect="1"/>
          </p:cNvPicPr>
          <p:nvPr/>
        </p:nvPicPr>
        <p:blipFill>
          <a:blip r:embed="rId5"/>
          <a:stretch>
            <a:fillRect/>
          </a:stretch>
        </p:blipFill>
        <p:spPr>
          <a:xfrm>
            <a:off x="9284830" y="4760098"/>
            <a:ext cx="798284" cy="868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Kuva 10">
            <a:extLst>
              <a:ext uri="{FF2B5EF4-FFF2-40B4-BE49-F238E27FC236}">
                <a16:creationId xmlns:a16="http://schemas.microsoft.com/office/drawing/2014/main" id="{E7FF84A7-DEBE-40E3-B1CB-9E83CD9AAD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4830" y="1990584"/>
            <a:ext cx="798284" cy="7982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Kuva 12">
            <a:extLst>
              <a:ext uri="{FF2B5EF4-FFF2-40B4-BE49-F238E27FC236}">
                <a16:creationId xmlns:a16="http://schemas.microsoft.com/office/drawing/2014/main" id="{CC022D67-C7ED-4975-BE62-26101CD887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9406" y="1159727"/>
            <a:ext cx="833708" cy="694324"/>
          </a:xfrm>
          <a:prstGeom prst="rect">
            <a:avLst/>
          </a:prstGeom>
        </p:spPr>
      </p:pic>
    </p:spTree>
    <p:extLst>
      <p:ext uri="{BB962C8B-B14F-4D97-AF65-F5344CB8AC3E}">
        <p14:creationId xmlns:p14="http://schemas.microsoft.com/office/powerpoint/2010/main" val="159661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3" dur="500"/>
                                        <p:tgtEl>
                                          <p:spTgt spid="3">
                                            <p:txEl>
                                              <p:pRg st="4" end="4"/>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1" dur="500"/>
                                        <p:tgtEl>
                                          <p:spTgt spid="3">
                                            <p:txEl>
                                              <p:pRg st="6" end="6"/>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9" dur="500"/>
                                        <p:tgtEl>
                                          <p:spTgt spid="3">
                                            <p:txEl>
                                              <p:pRg st="8" end="8"/>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D4C3CC-1CD3-4EC8-8BC7-60230AC2F1D0}"/>
              </a:ext>
            </a:extLst>
          </p:cNvPr>
          <p:cNvSpPr>
            <a:spLocks noGrp="1"/>
          </p:cNvSpPr>
          <p:nvPr>
            <p:ph type="title"/>
          </p:nvPr>
        </p:nvSpPr>
        <p:spPr>
          <a:xfrm>
            <a:off x="2266618" y="-140708"/>
            <a:ext cx="8536536" cy="1352580"/>
          </a:xfrm>
        </p:spPr>
        <p:txBody>
          <a:bodyPr/>
          <a:lstStyle/>
          <a:p>
            <a:r>
              <a:rPr lang="fi-FI">
                <a:latin typeface="Arial Rounded MT Bold" panose="020F0704030504030204" pitchFamily="34" charset="0"/>
              </a:rPr>
              <a:t>Kiitos mielenkiinnosta!</a:t>
            </a:r>
          </a:p>
        </p:txBody>
      </p:sp>
      <p:sp>
        <p:nvSpPr>
          <p:cNvPr id="3" name="Sisällön paikkamerkki 2">
            <a:extLst>
              <a:ext uri="{FF2B5EF4-FFF2-40B4-BE49-F238E27FC236}">
                <a16:creationId xmlns:a16="http://schemas.microsoft.com/office/drawing/2014/main" id="{A6172450-7BF2-49FA-AB25-30D1DC48949F}"/>
              </a:ext>
            </a:extLst>
          </p:cNvPr>
          <p:cNvSpPr>
            <a:spLocks noGrp="1"/>
          </p:cNvSpPr>
          <p:nvPr>
            <p:ph idx="1"/>
          </p:nvPr>
        </p:nvSpPr>
        <p:spPr>
          <a:xfrm>
            <a:off x="2468561" y="1672223"/>
            <a:ext cx="9482453" cy="4936558"/>
          </a:xfrm>
        </p:spPr>
        <p:txBody>
          <a:bodyPr>
            <a:normAutofit fontScale="47500" lnSpcReduction="20000"/>
          </a:bodyPr>
          <a:lstStyle/>
          <a:p>
            <a:pPr marL="0" indent="0">
              <a:buNone/>
            </a:pPr>
            <a:r>
              <a:rPr lang="fi-FI" sz="4900">
                <a:latin typeface="Arial Rounded MT Bold" panose="020F0704030504030204" pitchFamily="34" charset="0"/>
              </a:rPr>
              <a:t>tiktok.com/@</a:t>
            </a:r>
            <a:r>
              <a:rPr lang="fi-FI" sz="4900" err="1">
                <a:latin typeface="Arial Rounded MT Bold" panose="020F0704030504030204" pitchFamily="34" charset="0"/>
              </a:rPr>
              <a:t>pirkanmaanpelastuslaitos</a:t>
            </a:r>
            <a:endParaRPr lang="fi-FI" sz="4900">
              <a:latin typeface="Arial Rounded MT Bold" panose="020F0704030504030204" pitchFamily="34" charset="0"/>
            </a:endParaRPr>
          </a:p>
          <a:p>
            <a:pPr marL="0" indent="0">
              <a:buNone/>
            </a:pPr>
            <a:endParaRPr lang="fi-FI" sz="4900">
              <a:latin typeface="Arial Rounded MT Bold" panose="020F0704030504030204" pitchFamily="34" charset="0"/>
            </a:endParaRPr>
          </a:p>
          <a:p>
            <a:pPr marL="0" indent="0">
              <a:buNone/>
            </a:pPr>
            <a:endParaRPr lang="fi-FI" sz="4900">
              <a:latin typeface="Arial Rounded MT Bold" panose="020F0704030504030204" pitchFamily="34" charset="0"/>
            </a:endParaRPr>
          </a:p>
          <a:p>
            <a:pPr marL="0" indent="0">
              <a:buNone/>
            </a:pPr>
            <a:r>
              <a:rPr lang="fi-FI" sz="4900">
                <a:latin typeface="Arial Rounded MT Bold" panose="020F0704030504030204" pitchFamily="34" charset="0"/>
              </a:rPr>
              <a:t>facebook.com/</a:t>
            </a:r>
            <a:r>
              <a:rPr lang="fi-FI" sz="4900" err="1">
                <a:latin typeface="Arial Rounded MT Bold" panose="020F0704030504030204" pitchFamily="34" charset="0"/>
              </a:rPr>
              <a:t>pirkanmaanpelastuslaitos</a:t>
            </a:r>
            <a:endParaRPr lang="fi-FI" sz="4900">
              <a:latin typeface="Arial Rounded MT Bold" panose="020F0704030504030204" pitchFamily="34" charset="0"/>
            </a:endParaRPr>
          </a:p>
          <a:p>
            <a:pPr marL="0" indent="0">
              <a:buNone/>
            </a:pPr>
            <a:endParaRPr lang="fi-FI" sz="4900">
              <a:latin typeface="Arial Rounded MT Bold" panose="020F0704030504030204" pitchFamily="34" charset="0"/>
            </a:endParaRPr>
          </a:p>
          <a:p>
            <a:pPr marL="0" indent="0">
              <a:buNone/>
            </a:pPr>
            <a:endParaRPr lang="fi-FI" sz="4900">
              <a:latin typeface="Arial Rounded MT Bold" panose="020F0704030504030204" pitchFamily="34" charset="0"/>
            </a:endParaRPr>
          </a:p>
          <a:p>
            <a:pPr marL="0" indent="0">
              <a:buNone/>
            </a:pPr>
            <a:r>
              <a:rPr lang="fi-FI" sz="4900">
                <a:latin typeface="Arial Rounded MT Bold" panose="020F0704030504030204" pitchFamily="34" charset="0"/>
              </a:rPr>
              <a:t>instagram.com/</a:t>
            </a:r>
            <a:r>
              <a:rPr lang="fi-FI" sz="4900" err="1">
                <a:latin typeface="Arial Rounded MT Bold" panose="020F0704030504030204" pitchFamily="34" charset="0"/>
              </a:rPr>
              <a:t>pirkanmaanpelastuslaitos</a:t>
            </a:r>
            <a:endParaRPr lang="fi-FI" sz="4900">
              <a:latin typeface="Arial Rounded MT Bold" panose="020F0704030504030204" pitchFamily="34" charset="0"/>
            </a:endParaRPr>
          </a:p>
          <a:p>
            <a:pPr marL="0" indent="0">
              <a:buNone/>
            </a:pPr>
            <a:endParaRPr lang="fi-FI" sz="4900">
              <a:latin typeface="Arial Rounded MT Bold" panose="020F0704030504030204" pitchFamily="34" charset="0"/>
            </a:endParaRPr>
          </a:p>
          <a:p>
            <a:pPr marL="0" indent="0">
              <a:buNone/>
            </a:pPr>
            <a:endParaRPr lang="fi-FI" sz="4900">
              <a:latin typeface="Arial Rounded MT Bold" panose="020F0704030504030204" pitchFamily="34" charset="0"/>
            </a:endParaRPr>
          </a:p>
          <a:p>
            <a:pPr marL="0" indent="0">
              <a:buNone/>
            </a:pPr>
            <a:r>
              <a:rPr lang="fi-FI" sz="4900">
                <a:latin typeface="Arial Rounded MT Bold" panose="020F0704030504030204" pitchFamily="34" charset="0"/>
              </a:rPr>
              <a:t>twitter.com/</a:t>
            </a:r>
            <a:r>
              <a:rPr lang="fi-FI" sz="4900" err="1">
                <a:latin typeface="Arial Rounded MT Bold" panose="020F0704030504030204" pitchFamily="34" charset="0"/>
              </a:rPr>
              <a:t>pirkanmaanpela</a:t>
            </a:r>
            <a:endParaRPr lang="fi-FI" sz="4900">
              <a:latin typeface="Arial Rounded MT Bold" panose="020F0704030504030204" pitchFamily="34" charset="0"/>
            </a:endParaRPr>
          </a:p>
          <a:p>
            <a:pPr marL="0" indent="0">
              <a:buNone/>
            </a:pPr>
            <a:endParaRPr lang="fi-FI" sz="4900">
              <a:latin typeface="Arial Rounded MT Bold" panose="020F0704030504030204" pitchFamily="34" charset="0"/>
            </a:endParaRPr>
          </a:p>
          <a:p>
            <a:pPr marL="0" indent="0">
              <a:buNone/>
            </a:pPr>
            <a:endParaRPr lang="fi-FI" sz="4900">
              <a:latin typeface="Arial Rounded MT Bold" panose="020F0704030504030204" pitchFamily="34" charset="0"/>
            </a:endParaRPr>
          </a:p>
          <a:p>
            <a:pPr marL="0" indent="0">
              <a:buNone/>
            </a:pPr>
            <a:r>
              <a:rPr lang="fi-FI" sz="4900">
                <a:latin typeface="Arial Rounded MT Bold" panose="020F0704030504030204" pitchFamily="34" charset="0"/>
              </a:rPr>
              <a:t>youtube.com/</a:t>
            </a:r>
            <a:r>
              <a:rPr lang="fi-FI" sz="4900" err="1">
                <a:latin typeface="Arial Rounded MT Bold" panose="020F0704030504030204" pitchFamily="34" charset="0"/>
              </a:rPr>
              <a:t>pirkanmaanpelastuslaitos</a:t>
            </a:r>
            <a:endParaRPr lang="fi-FI" sz="4900">
              <a:latin typeface="Arial Rounded MT Bold" panose="020F0704030504030204" pitchFamily="34" charset="0"/>
            </a:endParaRPr>
          </a:p>
          <a:p>
            <a:endParaRPr lang="fi-FI"/>
          </a:p>
        </p:txBody>
      </p:sp>
      <p:pic>
        <p:nvPicPr>
          <p:cNvPr id="4" name="Picture 2" descr="TikTok-logo">
            <a:extLst>
              <a:ext uri="{FF2B5EF4-FFF2-40B4-BE49-F238E27FC236}">
                <a16:creationId xmlns:a16="http://schemas.microsoft.com/office/drawing/2014/main" id="{31B07E4A-D740-4DC0-A0C6-04CD2DD0F9D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92782" y="1495005"/>
            <a:ext cx="852875" cy="85287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Ryhmä 4" descr="Instagram-logo">
            <a:extLst>
              <a:ext uri="{FF2B5EF4-FFF2-40B4-BE49-F238E27FC236}">
                <a16:creationId xmlns:a16="http://schemas.microsoft.com/office/drawing/2014/main" id="{5F733985-0D09-4188-8408-B21657A5DC10}"/>
              </a:ext>
            </a:extLst>
          </p:cNvPr>
          <p:cNvGrpSpPr/>
          <p:nvPr/>
        </p:nvGrpSpPr>
        <p:grpSpPr>
          <a:xfrm>
            <a:off x="1507403" y="3627195"/>
            <a:ext cx="852876" cy="852876"/>
            <a:chOff x="7943892" y="2319669"/>
            <a:chExt cx="2143125" cy="2143125"/>
          </a:xfrm>
        </p:grpSpPr>
        <p:sp>
          <p:nvSpPr>
            <p:cNvPr id="6" name="Suorakulmio 5">
              <a:extLst>
                <a:ext uri="{FF2B5EF4-FFF2-40B4-BE49-F238E27FC236}">
                  <a16:creationId xmlns:a16="http://schemas.microsoft.com/office/drawing/2014/main" id="{F33A9612-E70E-4B3D-9F52-7CC021434F43}"/>
                </a:ext>
              </a:extLst>
            </p:cNvPr>
            <p:cNvSpPr/>
            <p:nvPr/>
          </p:nvSpPr>
          <p:spPr>
            <a:xfrm>
              <a:off x="8252729" y="2520563"/>
              <a:ext cx="1598937" cy="1789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Picture 6" descr="Instagram-logo - Lahden ensi- ja turvakoti ry">
              <a:extLst>
                <a:ext uri="{FF2B5EF4-FFF2-40B4-BE49-F238E27FC236}">
                  <a16:creationId xmlns:a16="http://schemas.microsoft.com/office/drawing/2014/main" id="{86F776AE-24FC-4D03-9C25-8E3906F22F49}"/>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43892" y="2319669"/>
              <a:ext cx="2143125" cy="214312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10" descr="Twitter-logo">
            <a:extLst>
              <a:ext uri="{FF2B5EF4-FFF2-40B4-BE49-F238E27FC236}">
                <a16:creationId xmlns:a16="http://schemas.microsoft.com/office/drawing/2014/main" id="{CB149A09-2C16-4134-98A7-D8B6C92CAF7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15232" y="4691551"/>
            <a:ext cx="852875" cy="852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YouTube-logo">
            <a:extLst>
              <a:ext uri="{FF2B5EF4-FFF2-40B4-BE49-F238E27FC236}">
                <a16:creationId xmlns:a16="http://schemas.microsoft.com/office/drawing/2014/main" id="{EBEE21A4-CFD9-49A7-91A4-E62B829E937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07403" y="5755906"/>
            <a:ext cx="852875" cy="8528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acebook-logo">
            <a:extLst>
              <a:ext uri="{FF2B5EF4-FFF2-40B4-BE49-F238E27FC236}">
                <a16:creationId xmlns:a16="http://schemas.microsoft.com/office/drawing/2014/main" id="{30146B42-0165-43F9-8AA0-509D30B31A8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92781" y="2631013"/>
            <a:ext cx="852876" cy="85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644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Kuva 42">
            <a:extLst>
              <a:ext uri="{FF2B5EF4-FFF2-40B4-BE49-F238E27FC236}">
                <a16:creationId xmlns:a16="http://schemas.microsoft.com/office/drawing/2014/main" id="{15D6194A-FBC9-45CB-A4AA-50DB0A969616}"/>
              </a:ext>
            </a:extLst>
          </p:cNvPr>
          <p:cNvPicPr>
            <a:picLocks noChangeAspect="1"/>
          </p:cNvPicPr>
          <p:nvPr/>
        </p:nvPicPr>
        <p:blipFill>
          <a:blip r:embed="rId3"/>
          <a:stretch>
            <a:fillRect/>
          </a:stretch>
        </p:blipFill>
        <p:spPr>
          <a:xfrm>
            <a:off x="3834080" y="2957317"/>
            <a:ext cx="3179494" cy="1844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Kuva 41">
            <a:extLst>
              <a:ext uri="{FF2B5EF4-FFF2-40B4-BE49-F238E27FC236}">
                <a16:creationId xmlns:a16="http://schemas.microsoft.com/office/drawing/2014/main" id="{04FF35C1-59EA-40E1-870A-26B461E0D2A1}"/>
              </a:ext>
            </a:extLst>
          </p:cNvPr>
          <p:cNvPicPr>
            <a:picLocks noChangeAspect="1"/>
          </p:cNvPicPr>
          <p:nvPr/>
        </p:nvPicPr>
        <p:blipFill>
          <a:blip r:embed="rId4"/>
          <a:stretch>
            <a:fillRect/>
          </a:stretch>
        </p:blipFill>
        <p:spPr>
          <a:xfrm>
            <a:off x="3834080" y="2969771"/>
            <a:ext cx="2385198" cy="3056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Kuva 33">
            <a:extLst>
              <a:ext uri="{FF2B5EF4-FFF2-40B4-BE49-F238E27FC236}">
                <a16:creationId xmlns:a16="http://schemas.microsoft.com/office/drawing/2014/main" id="{65DAF300-4C82-4813-9C79-A614F829D682}"/>
              </a:ext>
            </a:extLst>
          </p:cNvPr>
          <p:cNvPicPr>
            <a:picLocks noChangeAspect="1"/>
          </p:cNvPicPr>
          <p:nvPr/>
        </p:nvPicPr>
        <p:blipFill>
          <a:blip r:embed="rId5"/>
          <a:stretch>
            <a:fillRect/>
          </a:stretch>
        </p:blipFill>
        <p:spPr>
          <a:xfrm>
            <a:off x="3900297" y="2733988"/>
            <a:ext cx="2868980" cy="29956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Kuva 10">
            <a:extLst>
              <a:ext uri="{FF2B5EF4-FFF2-40B4-BE49-F238E27FC236}">
                <a16:creationId xmlns:a16="http://schemas.microsoft.com/office/drawing/2014/main" id="{F067D31D-5DB9-46FD-B3C0-552897ECCB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0628" y="2674148"/>
            <a:ext cx="3250516" cy="2437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Kuva 5">
            <a:extLst>
              <a:ext uri="{FF2B5EF4-FFF2-40B4-BE49-F238E27FC236}">
                <a16:creationId xmlns:a16="http://schemas.microsoft.com/office/drawing/2014/main" id="{8A2D1598-112F-4F9C-B54A-88C87E187F45}"/>
              </a:ext>
            </a:extLst>
          </p:cNvPr>
          <p:cNvPicPr>
            <a:picLocks noChangeAspect="1"/>
          </p:cNvPicPr>
          <p:nvPr/>
        </p:nvPicPr>
        <p:blipFill>
          <a:blip r:embed="rId7"/>
          <a:stretch>
            <a:fillRect/>
          </a:stretch>
        </p:blipFill>
        <p:spPr>
          <a:xfrm>
            <a:off x="4077443" y="1973331"/>
            <a:ext cx="2708202" cy="325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Kuva 39">
            <a:extLst>
              <a:ext uri="{FF2B5EF4-FFF2-40B4-BE49-F238E27FC236}">
                <a16:creationId xmlns:a16="http://schemas.microsoft.com/office/drawing/2014/main" id="{51F673B2-CC4C-49A1-9CFC-FE5B00346D7B}"/>
              </a:ext>
            </a:extLst>
          </p:cNvPr>
          <p:cNvPicPr>
            <a:picLocks noChangeAspect="1"/>
          </p:cNvPicPr>
          <p:nvPr/>
        </p:nvPicPr>
        <p:blipFill>
          <a:blip r:embed="rId8"/>
          <a:stretch>
            <a:fillRect/>
          </a:stretch>
        </p:blipFill>
        <p:spPr>
          <a:xfrm>
            <a:off x="3806356" y="2623565"/>
            <a:ext cx="3904537" cy="1879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Kuva 29">
            <a:extLst>
              <a:ext uri="{FF2B5EF4-FFF2-40B4-BE49-F238E27FC236}">
                <a16:creationId xmlns:a16="http://schemas.microsoft.com/office/drawing/2014/main" id="{4DCC1FC9-E61E-432A-81EC-CA1C3FFEC8D2}"/>
              </a:ext>
            </a:extLst>
          </p:cNvPr>
          <p:cNvPicPr>
            <a:picLocks noChangeAspect="1"/>
          </p:cNvPicPr>
          <p:nvPr/>
        </p:nvPicPr>
        <p:blipFill>
          <a:blip r:embed="rId9"/>
          <a:stretch>
            <a:fillRect/>
          </a:stretch>
        </p:blipFill>
        <p:spPr>
          <a:xfrm>
            <a:off x="3737861" y="2518264"/>
            <a:ext cx="3577526" cy="2671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Kuva 15">
            <a:extLst>
              <a:ext uri="{FF2B5EF4-FFF2-40B4-BE49-F238E27FC236}">
                <a16:creationId xmlns:a16="http://schemas.microsoft.com/office/drawing/2014/main" id="{7260B6FC-0975-4828-956B-ACEFEAE32C09}"/>
              </a:ext>
            </a:extLst>
          </p:cNvPr>
          <p:cNvPicPr>
            <a:picLocks noChangeAspect="1"/>
          </p:cNvPicPr>
          <p:nvPr/>
        </p:nvPicPr>
        <p:blipFill>
          <a:blip r:embed="rId10"/>
          <a:stretch>
            <a:fillRect/>
          </a:stretch>
        </p:blipFill>
        <p:spPr>
          <a:xfrm>
            <a:off x="3542433" y="2205185"/>
            <a:ext cx="4168460" cy="2854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Kuva 7">
            <a:extLst>
              <a:ext uri="{FF2B5EF4-FFF2-40B4-BE49-F238E27FC236}">
                <a16:creationId xmlns:a16="http://schemas.microsoft.com/office/drawing/2014/main" id="{FC836EC5-E640-40DE-811F-4F9496E904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86533" y="1898989"/>
            <a:ext cx="4550533" cy="30741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Kuva 4">
            <a:extLst>
              <a:ext uri="{FF2B5EF4-FFF2-40B4-BE49-F238E27FC236}">
                <a16:creationId xmlns:a16="http://schemas.microsoft.com/office/drawing/2014/main" id="{A61D5F73-5DB3-47E0-9193-CB9CFF8B7E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30958" y="2032915"/>
            <a:ext cx="5191409" cy="3092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Kuva 31">
            <a:extLst>
              <a:ext uri="{FF2B5EF4-FFF2-40B4-BE49-F238E27FC236}">
                <a16:creationId xmlns:a16="http://schemas.microsoft.com/office/drawing/2014/main" id="{1490AE39-512D-45B5-8349-24C93A6B84CA}"/>
              </a:ext>
            </a:extLst>
          </p:cNvPr>
          <p:cNvPicPr>
            <a:picLocks noChangeAspect="1"/>
          </p:cNvPicPr>
          <p:nvPr/>
        </p:nvPicPr>
        <p:blipFill>
          <a:blip r:embed="rId13"/>
          <a:stretch>
            <a:fillRect/>
          </a:stretch>
        </p:blipFill>
        <p:spPr>
          <a:xfrm>
            <a:off x="3170467" y="1647289"/>
            <a:ext cx="4712314" cy="42071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Kuva 38">
            <a:extLst>
              <a:ext uri="{FF2B5EF4-FFF2-40B4-BE49-F238E27FC236}">
                <a16:creationId xmlns:a16="http://schemas.microsoft.com/office/drawing/2014/main" id="{4F92DC5A-83E3-4C0A-BB1D-8608BA44D2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35842" y="1761029"/>
            <a:ext cx="5200894" cy="3968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Kuva 25">
            <a:extLst>
              <a:ext uri="{FF2B5EF4-FFF2-40B4-BE49-F238E27FC236}">
                <a16:creationId xmlns:a16="http://schemas.microsoft.com/office/drawing/2014/main" id="{E8FB01E1-A345-45B4-AAB9-3E67737547BB}"/>
              </a:ext>
            </a:extLst>
          </p:cNvPr>
          <p:cNvPicPr>
            <a:picLocks noChangeAspect="1"/>
          </p:cNvPicPr>
          <p:nvPr/>
        </p:nvPicPr>
        <p:blipFill>
          <a:blip r:embed="rId15"/>
          <a:stretch>
            <a:fillRect/>
          </a:stretch>
        </p:blipFill>
        <p:spPr>
          <a:xfrm>
            <a:off x="3423219" y="1235038"/>
            <a:ext cx="4206809" cy="5115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Kuva 24">
            <a:extLst>
              <a:ext uri="{FF2B5EF4-FFF2-40B4-BE49-F238E27FC236}">
                <a16:creationId xmlns:a16="http://schemas.microsoft.com/office/drawing/2014/main" id="{697EAEA8-BCC0-4EDF-81A3-5550D6F65520}"/>
              </a:ext>
            </a:extLst>
          </p:cNvPr>
          <p:cNvPicPr>
            <a:picLocks noChangeAspect="1"/>
          </p:cNvPicPr>
          <p:nvPr/>
        </p:nvPicPr>
        <p:blipFill>
          <a:blip r:embed="rId16"/>
          <a:stretch>
            <a:fillRect/>
          </a:stretch>
        </p:blipFill>
        <p:spPr>
          <a:xfrm>
            <a:off x="3268630" y="1773483"/>
            <a:ext cx="4870548" cy="3968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tsikko 1">
            <a:extLst>
              <a:ext uri="{FF2B5EF4-FFF2-40B4-BE49-F238E27FC236}">
                <a16:creationId xmlns:a16="http://schemas.microsoft.com/office/drawing/2014/main" id="{67E1E96A-7450-42D4-BF31-C86BA1C2B869}"/>
              </a:ext>
            </a:extLst>
          </p:cNvPr>
          <p:cNvSpPr>
            <a:spLocks noGrp="1"/>
          </p:cNvSpPr>
          <p:nvPr>
            <p:ph type="title"/>
          </p:nvPr>
        </p:nvSpPr>
        <p:spPr>
          <a:xfrm>
            <a:off x="1937406" y="228361"/>
            <a:ext cx="7827379" cy="765542"/>
          </a:xfrm>
        </p:spPr>
        <p:txBody>
          <a:bodyPr/>
          <a:lstStyle/>
          <a:p>
            <a:r>
              <a:rPr lang="fi-FI" dirty="0">
                <a:latin typeface="Arial Rounded MT Bold" panose="020F0704030504030204" pitchFamily="34" charset="0"/>
              </a:rPr>
              <a:t>Palomiehen ammatista</a:t>
            </a:r>
          </a:p>
        </p:txBody>
      </p:sp>
      <p:pic>
        <p:nvPicPr>
          <p:cNvPr id="7" name="Kuva 6">
            <a:extLst>
              <a:ext uri="{FF2B5EF4-FFF2-40B4-BE49-F238E27FC236}">
                <a16:creationId xmlns:a16="http://schemas.microsoft.com/office/drawing/2014/main" id="{BD0C901C-2039-49E4-98DB-0EF6DC229F07}"/>
              </a:ext>
            </a:extLst>
          </p:cNvPr>
          <p:cNvPicPr>
            <a:picLocks noChangeAspect="1"/>
          </p:cNvPicPr>
          <p:nvPr/>
        </p:nvPicPr>
        <p:blipFill>
          <a:blip r:embed="rId17"/>
          <a:stretch>
            <a:fillRect/>
          </a:stretch>
        </p:blipFill>
        <p:spPr>
          <a:xfrm>
            <a:off x="3238591" y="1139266"/>
            <a:ext cx="4576064" cy="5108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Kuva 26">
            <a:extLst>
              <a:ext uri="{FF2B5EF4-FFF2-40B4-BE49-F238E27FC236}">
                <a16:creationId xmlns:a16="http://schemas.microsoft.com/office/drawing/2014/main" id="{DF51D4F2-942B-47F6-8D94-E06F54534539}"/>
              </a:ext>
            </a:extLst>
          </p:cNvPr>
          <p:cNvPicPr>
            <a:picLocks noChangeAspect="1"/>
          </p:cNvPicPr>
          <p:nvPr/>
        </p:nvPicPr>
        <p:blipFill>
          <a:blip r:embed="rId18"/>
          <a:stretch>
            <a:fillRect/>
          </a:stretch>
        </p:blipFill>
        <p:spPr>
          <a:xfrm>
            <a:off x="3366645" y="1052253"/>
            <a:ext cx="4198481" cy="56550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kstiruutu 2">
            <a:extLst>
              <a:ext uri="{FF2B5EF4-FFF2-40B4-BE49-F238E27FC236}">
                <a16:creationId xmlns:a16="http://schemas.microsoft.com/office/drawing/2014/main" id="{B420A40F-EC3F-4A93-9BEA-8E96CE07E287}"/>
              </a:ext>
            </a:extLst>
          </p:cNvPr>
          <p:cNvSpPr txBox="1"/>
          <p:nvPr/>
        </p:nvSpPr>
        <p:spPr>
          <a:xfrm>
            <a:off x="8222367" y="5808499"/>
            <a:ext cx="3940969" cy="923330"/>
          </a:xfrm>
          <a:prstGeom prst="rect">
            <a:avLst/>
          </a:prstGeom>
          <a:noFill/>
        </p:spPr>
        <p:txBody>
          <a:bodyPr wrap="square" rtlCol="0">
            <a:spAutoFit/>
          </a:bodyPr>
          <a:lstStyle/>
          <a:p>
            <a:r>
              <a:rPr lang="fi-FI" dirty="0">
                <a:hlinkClick r:id="rId19"/>
              </a:rPr>
              <a:t>https://www.pelastusopisto.fi/koulutus/tutkinnot/pelastajatutkinto/</a:t>
            </a:r>
            <a:endParaRPr lang="fi-FI" dirty="0"/>
          </a:p>
          <a:p>
            <a:endParaRPr lang="fi-FI" dirty="0"/>
          </a:p>
        </p:txBody>
      </p:sp>
    </p:spTree>
    <p:extLst>
      <p:ext uri="{BB962C8B-B14F-4D97-AF65-F5344CB8AC3E}">
        <p14:creationId xmlns:p14="http://schemas.microsoft.com/office/powerpoint/2010/main" val="84568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27"/>
                                        </p:tgtEl>
                                        <p:attrNameLst>
                                          <p:attrName>ppt_w</p:attrName>
                                        </p:attrNameLst>
                                      </p:cBhvr>
                                      <p:tavLst>
                                        <p:tav tm="0">
                                          <p:val>
                                            <p:strVal val="ppt_w"/>
                                          </p:val>
                                        </p:tav>
                                        <p:tav tm="100000">
                                          <p:val>
                                            <p:fltVal val="0"/>
                                          </p:val>
                                        </p:tav>
                                      </p:tavLst>
                                    </p:anim>
                                    <p:anim calcmode="lin" valueType="num">
                                      <p:cBhvr>
                                        <p:cTn id="7" dur="1000"/>
                                        <p:tgtEl>
                                          <p:spTgt spid="27"/>
                                        </p:tgtEl>
                                        <p:attrNameLst>
                                          <p:attrName>ppt_h</p:attrName>
                                        </p:attrNameLst>
                                      </p:cBhvr>
                                      <p:tavLst>
                                        <p:tav tm="0">
                                          <p:val>
                                            <p:strVal val="ppt_h"/>
                                          </p:val>
                                        </p:tav>
                                        <p:tav tm="100000">
                                          <p:val>
                                            <p:fltVal val="0"/>
                                          </p:val>
                                        </p:tav>
                                      </p:tavLst>
                                    </p:anim>
                                    <p:anim calcmode="lin" valueType="num">
                                      <p:cBhvr>
                                        <p:cTn id="8" dur="1000"/>
                                        <p:tgtEl>
                                          <p:spTgt spid="27"/>
                                        </p:tgtEl>
                                        <p:attrNameLst>
                                          <p:attrName>style.rotation</p:attrName>
                                        </p:attrNameLst>
                                      </p:cBhvr>
                                      <p:tavLst>
                                        <p:tav tm="0">
                                          <p:val>
                                            <p:fltVal val="0"/>
                                          </p:val>
                                        </p:tav>
                                        <p:tav tm="100000">
                                          <p:val>
                                            <p:fltVal val="90"/>
                                          </p:val>
                                        </p:tav>
                                      </p:tavLst>
                                    </p:anim>
                                    <p:animEffect transition="out" filter="fade">
                                      <p:cBhvr>
                                        <p:cTn id="9" dur="1000"/>
                                        <p:tgtEl>
                                          <p:spTgt spid="27"/>
                                        </p:tgtEl>
                                      </p:cBhvr>
                                    </p:animEffect>
                                    <p:set>
                                      <p:cBhvr>
                                        <p:cTn id="10" dur="1" fill="hold">
                                          <p:stCondLst>
                                            <p:cond delay="999"/>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7"/>
                                        </p:tgtEl>
                                        <p:attrNameLst>
                                          <p:attrName>ppt_w</p:attrName>
                                        </p:attrNameLst>
                                      </p:cBhvr>
                                      <p:tavLst>
                                        <p:tav tm="0">
                                          <p:val>
                                            <p:strVal val="ppt_w"/>
                                          </p:val>
                                        </p:tav>
                                        <p:tav tm="100000">
                                          <p:val>
                                            <p:fltVal val="0"/>
                                          </p:val>
                                        </p:tav>
                                      </p:tavLst>
                                    </p:anim>
                                    <p:anim calcmode="lin" valueType="num">
                                      <p:cBhvr>
                                        <p:cTn id="15" dur="1000"/>
                                        <p:tgtEl>
                                          <p:spTgt spid="7"/>
                                        </p:tgtEl>
                                        <p:attrNameLst>
                                          <p:attrName>ppt_h</p:attrName>
                                        </p:attrNameLst>
                                      </p:cBhvr>
                                      <p:tavLst>
                                        <p:tav tm="0">
                                          <p:val>
                                            <p:strVal val="ppt_h"/>
                                          </p:val>
                                        </p:tav>
                                        <p:tav tm="100000">
                                          <p:val>
                                            <p:fltVal val="0"/>
                                          </p:val>
                                        </p:tav>
                                      </p:tavLst>
                                    </p:anim>
                                    <p:anim calcmode="lin" valueType="num">
                                      <p:cBhvr>
                                        <p:cTn id="16" dur="1000"/>
                                        <p:tgtEl>
                                          <p:spTgt spid="7"/>
                                        </p:tgtEl>
                                        <p:attrNameLst>
                                          <p:attrName>style.rotation</p:attrName>
                                        </p:attrNameLst>
                                      </p:cBhvr>
                                      <p:tavLst>
                                        <p:tav tm="0">
                                          <p:val>
                                            <p:fltVal val="0"/>
                                          </p:val>
                                        </p:tav>
                                        <p:tav tm="100000">
                                          <p:val>
                                            <p:fltVal val="90"/>
                                          </p:val>
                                        </p:tav>
                                      </p:tavLst>
                                    </p:anim>
                                    <p:animEffect transition="out" filter="fade">
                                      <p:cBhvr>
                                        <p:cTn id="17" dur="1000"/>
                                        <p:tgtEl>
                                          <p:spTgt spid="7"/>
                                        </p:tgtEl>
                                      </p:cBhvr>
                                    </p:animEffect>
                                    <p:set>
                                      <p:cBhvr>
                                        <p:cTn id="18" dur="1" fill="hold">
                                          <p:stCondLst>
                                            <p:cond delay="9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nodeType="clickEffect">
                                  <p:stCondLst>
                                    <p:cond delay="0"/>
                                  </p:stCondLst>
                                  <p:childTnLst>
                                    <p:anim calcmode="lin" valueType="num">
                                      <p:cBhvr>
                                        <p:cTn id="22" dur="1000"/>
                                        <p:tgtEl>
                                          <p:spTgt spid="25"/>
                                        </p:tgtEl>
                                        <p:attrNameLst>
                                          <p:attrName>ppt_w</p:attrName>
                                        </p:attrNameLst>
                                      </p:cBhvr>
                                      <p:tavLst>
                                        <p:tav tm="0">
                                          <p:val>
                                            <p:strVal val="ppt_w"/>
                                          </p:val>
                                        </p:tav>
                                        <p:tav tm="100000">
                                          <p:val>
                                            <p:fltVal val="0"/>
                                          </p:val>
                                        </p:tav>
                                      </p:tavLst>
                                    </p:anim>
                                    <p:anim calcmode="lin" valueType="num">
                                      <p:cBhvr>
                                        <p:cTn id="23" dur="1000"/>
                                        <p:tgtEl>
                                          <p:spTgt spid="25"/>
                                        </p:tgtEl>
                                        <p:attrNameLst>
                                          <p:attrName>ppt_h</p:attrName>
                                        </p:attrNameLst>
                                      </p:cBhvr>
                                      <p:tavLst>
                                        <p:tav tm="0">
                                          <p:val>
                                            <p:strVal val="ppt_h"/>
                                          </p:val>
                                        </p:tav>
                                        <p:tav tm="100000">
                                          <p:val>
                                            <p:fltVal val="0"/>
                                          </p:val>
                                        </p:tav>
                                      </p:tavLst>
                                    </p:anim>
                                    <p:anim calcmode="lin" valueType="num">
                                      <p:cBhvr>
                                        <p:cTn id="24" dur="1000"/>
                                        <p:tgtEl>
                                          <p:spTgt spid="25"/>
                                        </p:tgtEl>
                                        <p:attrNameLst>
                                          <p:attrName>style.rotation</p:attrName>
                                        </p:attrNameLst>
                                      </p:cBhvr>
                                      <p:tavLst>
                                        <p:tav tm="0">
                                          <p:val>
                                            <p:fltVal val="0"/>
                                          </p:val>
                                        </p:tav>
                                        <p:tav tm="100000">
                                          <p:val>
                                            <p:fltVal val="90"/>
                                          </p:val>
                                        </p:tav>
                                      </p:tavLst>
                                    </p:anim>
                                    <p:animEffect transition="out" filter="fade">
                                      <p:cBhvr>
                                        <p:cTn id="25" dur="1000"/>
                                        <p:tgtEl>
                                          <p:spTgt spid="25"/>
                                        </p:tgtEl>
                                      </p:cBhvr>
                                    </p:animEffect>
                                    <p:set>
                                      <p:cBhvr>
                                        <p:cTn id="26" dur="1" fill="hold">
                                          <p:stCondLst>
                                            <p:cond delay="999"/>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nodeType="clickEffect">
                                  <p:stCondLst>
                                    <p:cond delay="0"/>
                                  </p:stCondLst>
                                  <p:childTnLst>
                                    <p:anim calcmode="lin" valueType="num">
                                      <p:cBhvr>
                                        <p:cTn id="30" dur="1000"/>
                                        <p:tgtEl>
                                          <p:spTgt spid="26"/>
                                        </p:tgtEl>
                                        <p:attrNameLst>
                                          <p:attrName>ppt_w</p:attrName>
                                        </p:attrNameLst>
                                      </p:cBhvr>
                                      <p:tavLst>
                                        <p:tav tm="0">
                                          <p:val>
                                            <p:strVal val="ppt_w"/>
                                          </p:val>
                                        </p:tav>
                                        <p:tav tm="100000">
                                          <p:val>
                                            <p:fltVal val="0"/>
                                          </p:val>
                                        </p:tav>
                                      </p:tavLst>
                                    </p:anim>
                                    <p:anim calcmode="lin" valueType="num">
                                      <p:cBhvr>
                                        <p:cTn id="31" dur="1000"/>
                                        <p:tgtEl>
                                          <p:spTgt spid="26"/>
                                        </p:tgtEl>
                                        <p:attrNameLst>
                                          <p:attrName>ppt_h</p:attrName>
                                        </p:attrNameLst>
                                      </p:cBhvr>
                                      <p:tavLst>
                                        <p:tav tm="0">
                                          <p:val>
                                            <p:strVal val="ppt_h"/>
                                          </p:val>
                                        </p:tav>
                                        <p:tav tm="100000">
                                          <p:val>
                                            <p:fltVal val="0"/>
                                          </p:val>
                                        </p:tav>
                                      </p:tavLst>
                                    </p:anim>
                                    <p:anim calcmode="lin" valueType="num">
                                      <p:cBhvr>
                                        <p:cTn id="32" dur="1000"/>
                                        <p:tgtEl>
                                          <p:spTgt spid="26"/>
                                        </p:tgtEl>
                                        <p:attrNameLst>
                                          <p:attrName>style.rotation</p:attrName>
                                        </p:attrNameLst>
                                      </p:cBhvr>
                                      <p:tavLst>
                                        <p:tav tm="0">
                                          <p:val>
                                            <p:fltVal val="0"/>
                                          </p:val>
                                        </p:tav>
                                        <p:tav tm="100000">
                                          <p:val>
                                            <p:fltVal val="90"/>
                                          </p:val>
                                        </p:tav>
                                      </p:tavLst>
                                    </p:anim>
                                    <p:animEffect transition="out" filter="fade">
                                      <p:cBhvr>
                                        <p:cTn id="33" dur="1000"/>
                                        <p:tgtEl>
                                          <p:spTgt spid="26"/>
                                        </p:tgtEl>
                                      </p:cBhvr>
                                    </p:animEffect>
                                    <p:set>
                                      <p:cBhvr>
                                        <p:cTn id="34" dur="1" fill="hold">
                                          <p:stCondLst>
                                            <p:cond delay="999"/>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nodeType="clickEffect">
                                  <p:stCondLst>
                                    <p:cond delay="0"/>
                                  </p:stCondLst>
                                  <p:childTnLst>
                                    <p:anim calcmode="lin" valueType="num">
                                      <p:cBhvr>
                                        <p:cTn id="38" dur="1000"/>
                                        <p:tgtEl>
                                          <p:spTgt spid="39"/>
                                        </p:tgtEl>
                                        <p:attrNameLst>
                                          <p:attrName>ppt_w</p:attrName>
                                        </p:attrNameLst>
                                      </p:cBhvr>
                                      <p:tavLst>
                                        <p:tav tm="0">
                                          <p:val>
                                            <p:strVal val="ppt_w"/>
                                          </p:val>
                                        </p:tav>
                                        <p:tav tm="100000">
                                          <p:val>
                                            <p:fltVal val="0"/>
                                          </p:val>
                                        </p:tav>
                                      </p:tavLst>
                                    </p:anim>
                                    <p:anim calcmode="lin" valueType="num">
                                      <p:cBhvr>
                                        <p:cTn id="39" dur="1000"/>
                                        <p:tgtEl>
                                          <p:spTgt spid="39"/>
                                        </p:tgtEl>
                                        <p:attrNameLst>
                                          <p:attrName>ppt_h</p:attrName>
                                        </p:attrNameLst>
                                      </p:cBhvr>
                                      <p:tavLst>
                                        <p:tav tm="0">
                                          <p:val>
                                            <p:strVal val="ppt_h"/>
                                          </p:val>
                                        </p:tav>
                                        <p:tav tm="100000">
                                          <p:val>
                                            <p:fltVal val="0"/>
                                          </p:val>
                                        </p:tav>
                                      </p:tavLst>
                                    </p:anim>
                                    <p:anim calcmode="lin" valueType="num">
                                      <p:cBhvr>
                                        <p:cTn id="40" dur="1000"/>
                                        <p:tgtEl>
                                          <p:spTgt spid="39"/>
                                        </p:tgtEl>
                                        <p:attrNameLst>
                                          <p:attrName>style.rotation</p:attrName>
                                        </p:attrNameLst>
                                      </p:cBhvr>
                                      <p:tavLst>
                                        <p:tav tm="0">
                                          <p:val>
                                            <p:fltVal val="0"/>
                                          </p:val>
                                        </p:tav>
                                        <p:tav tm="100000">
                                          <p:val>
                                            <p:fltVal val="90"/>
                                          </p:val>
                                        </p:tav>
                                      </p:tavLst>
                                    </p:anim>
                                    <p:animEffect transition="out" filter="fade">
                                      <p:cBhvr>
                                        <p:cTn id="41" dur="1000"/>
                                        <p:tgtEl>
                                          <p:spTgt spid="39"/>
                                        </p:tgtEl>
                                      </p:cBhvr>
                                    </p:animEffect>
                                    <p:set>
                                      <p:cBhvr>
                                        <p:cTn id="42" dur="1" fill="hold">
                                          <p:stCondLst>
                                            <p:cond delay="999"/>
                                          </p:stCondLst>
                                        </p:cTn>
                                        <p:tgtEl>
                                          <p:spTgt spid="3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1" presetClass="exit" presetSubtype="0" fill="hold" nodeType="clickEffect">
                                  <p:stCondLst>
                                    <p:cond delay="0"/>
                                  </p:stCondLst>
                                  <p:childTnLst>
                                    <p:anim calcmode="lin" valueType="num">
                                      <p:cBhvr>
                                        <p:cTn id="46" dur="1000"/>
                                        <p:tgtEl>
                                          <p:spTgt spid="32"/>
                                        </p:tgtEl>
                                        <p:attrNameLst>
                                          <p:attrName>ppt_w</p:attrName>
                                        </p:attrNameLst>
                                      </p:cBhvr>
                                      <p:tavLst>
                                        <p:tav tm="0">
                                          <p:val>
                                            <p:strVal val="ppt_w"/>
                                          </p:val>
                                        </p:tav>
                                        <p:tav tm="100000">
                                          <p:val>
                                            <p:fltVal val="0"/>
                                          </p:val>
                                        </p:tav>
                                      </p:tavLst>
                                    </p:anim>
                                    <p:anim calcmode="lin" valueType="num">
                                      <p:cBhvr>
                                        <p:cTn id="47" dur="1000"/>
                                        <p:tgtEl>
                                          <p:spTgt spid="32"/>
                                        </p:tgtEl>
                                        <p:attrNameLst>
                                          <p:attrName>ppt_h</p:attrName>
                                        </p:attrNameLst>
                                      </p:cBhvr>
                                      <p:tavLst>
                                        <p:tav tm="0">
                                          <p:val>
                                            <p:strVal val="ppt_h"/>
                                          </p:val>
                                        </p:tav>
                                        <p:tav tm="100000">
                                          <p:val>
                                            <p:fltVal val="0"/>
                                          </p:val>
                                        </p:tav>
                                      </p:tavLst>
                                    </p:anim>
                                    <p:anim calcmode="lin" valueType="num">
                                      <p:cBhvr>
                                        <p:cTn id="48" dur="1000"/>
                                        <p:tgtEl>
                                          <p:spTgt spid="32"/>
                                        </p:tgtEl>
                                        <p:attrNameLst>
                                          <p:attrName>style.rotation</p:attrName>
                                        </p:attrNameLst>
                                      </p:cBhvr>
                                      <p:tavLst>
                                        <p:tav tm="0">
                                          <p:val>
                                            <p:fltVal val="0"/>
                                          </p:val>
                                        </p:tav>
                                        <p:tav tm="100000">
                                          <p:val>
                                            <p:fltVal val="90"/>
                                          </p:val>
                                        </p:tav>
                                      </p:tavLst>
                                    </p:anim>
                                    <p:animEffect transition="out" filter="fade">
                                      <p:cBhvr>
                                        <p:cTn id="49" dur="1000"/>
                                        <p:tgtEl>
                                          <p:spTgt spid="32"/>
                                        </p:tgtEl>
                                      </p:cBhvr>
                                    </p:animEffect>
                                    <p:set>
                                      <p:cBhvr>
                                        <p:cTn id="50" dur="1" fill="hold">
                                          <p:stCondLst>
                                            <p:cond delay="999"/>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1" presetClass="exit" presetSubtype="0" fill="hold" nodeType="clickEffect">
                                  <p:stCondLst>
                                    <p:cond delay="0"/>
                                  </p:stCondLst>
                                  <p:childTnLst>
                                    <p:anim calcmode="lin" valueType="num">
                                      <p:cBhvr>
                                        <p:cTn id="54" dur="1000"/>
                                        <p:tgtEl>
                                          <p:spTgt spid="5"/>
                                        </p:tgtEl>
                                        <p:attrNameLst>
                                          <p:attrName>ppt_w</p:attrName>
                                        </p:attrNameLst>
                                      </p:cBhvr>
                                      <p:tavLst>
                                        <p:tav tm="0">
                                          <p:val>
                                            <p:strVal val="ppt_w"/>
                                          </p:val>
                                        </p:tav>
                                        <p:tav tm="100000">
                                          <p:val>
                                            <p:fltVal val="0"/>
                                          </p:val>
                                        </p:tav>
                                      </p:tavLst>
                                    </p:anim>
                                    <p:anim calcmode="lin" valueType="num">
                                      <p:cBhvr>
                                        <p:cTn id="55" dur="1000"/>
                                        <p:tgtEl>
                                          <p:spTgt spid="5"/>
                                        </p:tgtEl>
                                        <p:attrNameLst>
                                          <p:attrName>ppt_h</p:attrName>
                                        </p:attrNameLst>
                                      </p:cBhvr>
                                      <p:tavLst>
                                        <p:tav tm="0">
                                          <p:val>
                                            <p:strVal val="ppt_h"/>
                                          </p:val>
                                        </p:tav>
                                        <p:tav tm="100000">
                                          <p:val>
                                            <p:fltVal val="0"/>
                                          </p:val>
                                        </p:tav>
                                      </p:tavLst>
                                    </p:anim>
                                    <p:anim calcmode="lin" valueType="num">
                                      <p:cBhvr>
                                        <p:cTn id="56" dur="1000"/>
                                        <p:tgtEl>
                                          <p:spTgt spid="5"/>
                                        </p:tgtEl>
                                        <p:attrNameLst>
                                          <p:attrName>style.rotation</p:attrName>
                                        </p:attrNameLst>
                                      </p:cBhvr>
                                      <p:tavLst>
                                        <p:tav tm="0">
                                          <p:val>
                                            <p:fltVal val="0"/>
                                          </p:val>
                                        </p:tav>
                                        <p:tav tm="100000">
                                          <p:val>
                                            <p:fltVal val="90"/>
                                          </p:val>
                                        </p:tav>
                                      </p:tavLst>
                                    </p:anim>
                                    <p:animEffect transition="out" filter="fade">
                                      <p:cBhvr>
                                        <p:cTn id="57" dur="1000"/>
                                        <p:tgtEl>
                                          <p:spTgt spid="5"/>
                                        </p:tgtEl>
                                      </p:cBhvr>
                                    </p:animEffect>
                                    <p:set>
                                      <p:cBhvr>
                                        <p:cTn id="58" dur="1" fill="hold">
                                          <p:stCondLst>
                                            <p:cond delay="999"/>
                                          </p:stCondLst>
                                        </p:cTn>
                                        <p:tgtEl>
                                          <p:spTgt spid="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nodeType="clickEffect">
                                  <p:stCondLst>
                                    <p:cond delay="0"/>
                                  </p:stCondLst>
                                  <p:childTnLst>
                                    <p:anim calcmode="lin" valueType="num">
                                      <p:cBhvr>
                                        <p:cTn id="62" dur="1000"/>
                                        <p:tgtEl>
                                          <p:spTgt spid="8"/>
                                        </p:tgtEl>
                                        <p:attrNameLst>
                                          <p:attrName>ppt_w</p:attrName>
                                        </p:attrNameLst>
                                      </p:cBhvr>
                                      <p:tavLst>
                                        <p:tav tm="0">
                                          <p:val>
                                            <p:strVal val="ppt_w"/>
                                          </p:val>
                                        </p:tav>
                                        <p:tav tm="100000">
                                          <p:val>
                                            <p:fltVal val="0"/>
                                          </p:val>
                                        </p:tav>
                                      </p:tavLst>
                                    </p:anim>
                                    <p:anim calcmode="lin" valueType="num">
                                      <p:cBhvr>
                                        <p:cTn id="63" dur="1000"/>
                                        <p:tgtEl>
                                          <p:spTgt spid="8"/>
                                        </p:tgtEl>
                                        <p:attrNameLst>
                                          <p:attrName>ppt_h</p:attrName>
                                        </p:attrNameLst>
                                      </p:cBhvr>
                                      <p:tavLst>
                                        <p:tav tm="0">
                                          <p:val>
                                            <p:strVal val="ppt_h"/>
                                          </p:val>
                                        </p:tav>
                                        <p:tav tm="100000">
                                          <p:val>
                                            <p:fltVal val="0"/>
                                          </p:val>
                                        </p:tav>
                                      </p:tavLst>
                                    </p:anim>
                                    <p:anim calcmode="lin" valueType="num">
                                      <p:cBhvr>
                                        <p:cTn id="64" dur="1000"/>
                                        <p:tgtEl>
                                          <p:spTgt spid="8"/>
                                        </p:tgtEl>
                                        <p:attrNameLst>
                                          <p:attrName>style.rotation</p:attrName>
                                        </p:attrNameLst>
                                      </p:cBhvr>
                                      <p:tavLst>
                                        <p:tav tm="0">
                                          <p:val>
                                            <p:fltVal val="0"/>
                                          </p:val>
                                        </p:tav>
                                        <p:tav tm="100000">
                                          <p:val>
                                            <p:fltVal val="90"/>
                                          </p:val>
                                        </p:tav>
                                      </p:tavLst>
                                    </p:anim>
                                    <p:animEffect transition="out" filter="fade">
                                      <p:cBhvr>
                                        <p:cTn id="65" dur="1000"/>
                                        <p:tgtEl>
                                          <p:spTgt spid="8"/>
                                        </p:tgtEl>
                                      </p:cBhvr>
                                    </p:animEffect>
                                    <p:set>
                                      <p:cBhvr>
                                        <p:cTn id="66" dur="1" fill="hold">
                                          <p:stCondLst>
                                            <p:cond delay="999"/>
                                          </p:stCondLst>
                                        </p:cTn>
                                        <p:tgtEl>
                                          <p:spTgt spid="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1" presetClass="exit" presetSubtype="0" fill="hold" nodeType="clickEffect">
                                  <p:stCondLst>
                                    <p:cond delay="0"/>
                                  </p:stCondLst>
                                  <p:childTnLst>
                                    <p:anim calcmode="lin" valueType="num">
                                      <p:cBhvr>
                                        <p:cTn id="70" dur="1000"/>
                                        <p:tgtEl>
                                          <p:spTgt spid="16"/>
                                        </p:tgtEl>
                                        <p:attrNameLst>
                                          <p:attrName>ppt_w</p:attrName>
                                        </p:attrNameLst>
                                      </p:cBhvr>
                                      <p:tavLst>
                                        <p:tav tm="0">
                                          <p:val>
                                            <p:strVal val="ppt_w"/>
                                          </p:val>
                                        </p:tav>
                                        <p:tav tm="100000">
                                          <p:val>
                                            <p:fltVal val="0"/>
                                          </p:val>
                                        </p:tav>
                                      </p:tavLst>
                                    </p:anim>
                                    <p:anim calcmode="lin" valueType="num">
                                      <p:cBhvr>
                                        <p:cTn id="71" dur="1000"/>
                                        <p:tgtEl>
                                          <p:spTgt spid="16"/>
                                        </p:tgtEl>
                                        <p:attrNameLst>
                                          <p:attrName>ppt_h</p:attrName>
                                        </p:attrNameLst>
                                      </p:cBhvr>
                                      <p:tavLst>
                                        <p:tav tm="0">
                                          <p:val>
                                            <p:strVal val="ppt_h"/>
                                          </p:val>
                                        </p:tav>
                                        <p:tav tm="100000">
                                          <p:val>
                                            <p:fltVal val="0"/>
                                          </p:val>
                                        </p:tav>
                                      </p:tavLst>
                                    </p:anim>
                                    <p:anim calcmode="lin" valueType="num">
                                      <p:cBhvr>
                                        <p:cTn id="72" dur="1000"/>
                                        <p:tgtEl>
                                          <p:spTgt spid="16"/>
                                        </p:tgtEl>
                                        <p:attrNameLst>
                                          <p:attrName>style.rotation</p:attrName>
                                        </p:attrNameLst>
                                      </p:cBhvr>
                                      <p:tavLst>
                                        <p:tav tm="0">
                                          <p:val>
                                            <p:fltVal val="0"/>
                                          </p:val>
                                        </p:tav>
                                        <p:tav tm="100000">
                                          <p:val>
                                            <p:fltVal val="90"/>
                                          </p:val>
                                        </p:tav>
                                      </p:tavLst>
                                    </p:anim>
                                    <p:animEffect transition="out" filter="fade">
                                      <p:cBhvr>
                                        <p:cTn id="73" dur="1000"/>
                                        <p:tgtEl>
                                          <p:spTgt spid="16"/>
                                        </p:tgtEl>
                                      </p:cBhvr>
                                    </p:animEffect>
                                    <p:set>
                                      <p:cBhvr>
                                        <p:cTn id="74" dur="1" fill="hold">
                                          <p:stCondLst>
                                            <p:cond delay="999"/>
                                          </p:stCondLst>
                                        </p:cTn>
                                        <p:tgtEl>
                                          <p:spTgt spid="1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1" presetClass="exit" presetSubtype="0" fill="hold" nodeType="clickEffect">
                                  <p:stCondLst>
                                    <p:cond delay="0"/>
                                  </p:stCondLst>
                                  <p:childTnLst>
                                    <p:anim calcmode="lin" valueType="num">
                                      <p:cBhvr>
                                        <p:cTn id="78" dur="1000"/>
                                        <p:tgtEl>
                                          <p:spTgt spid="30"/>
                                        </p:tgtEl>
                                        <p:attrNameLst>
                                          <p:attrName>ppt_w</p:attrName>
                                        </p:attrNameLst>
                                      </p:cBhvr>
                                      <p:tavLst>
                                        <p:tav tm="0">
                                          <p:val>
                                            <p:strVal val="ppt_w"/>
                                          </p:val>
                                        </p:tav>
                                        <p:tav tm="100000">
                                          <p:val>
                                            <p:fltVal val="0"/>
                                          </p:val>
                                        </p:tav>
                                      </p:tavLst>
                                    </p:anim>
                                    <p:anim calcmode="lin" valueType="num">
                                      <p:cBhvr>
                                        <p:cTn id="79" dur="1000"/>
                                        <p:tgtEl>
                                          <p:spTgt spid="30"/>
                                        </p:tgtEl>
                                        <p:attrNameLst>
                                          <p:attrName>ppt_h</p:attrName>
                                        </p:attrNameLst>
                                      </p:cBhvr>
                                      <p:tavLst>
                                        <p:tav tm="0">
                                          <p:val>
                                            <p:strVal val="ppt_h"/>
                                          </p:val>
                                        </p:tav>
                                        <p:tav tm="100000">
                                          <p:val>
                                            <p:fltVal val="0"/>
                                          </p:val>
                                        </p:tav>
                                      </p:tavLst>
                                    </p:anim>
                                    <p:anim calcmode="lin" valueType="num">
                                      <p:cBhvr>
                                        <p:cTn id="80" dur="1000"/>
                                        <p:tgtEl>
                                          <p:spTgt spid="30"/>
                                        </p:tgtEl>
                                        <p:attrNameLst>
                                          <p:attrName>style.rotation</p:attrName>
                                        </p:attrNameLst>
                                      </p:cBhvr>
                                      <p:tavLst>
                                        <p:tav tm="0">
                                          <p:val>
                                            <p:fltVal val="0"/>
                                          </p:val>
                                        </p:tav>
                                        <p:tav tm="100000">
                                          <p:val>
                                            <p:fltVal val="90"/>
                                          </p:val>
                                        </p:tav>
                                      </p:tavLst>
                                    </p:anim>
                                    <p:animEffect transition="out" filter="fade">
                                      <p:cBhvr>
                                        <p:cTn id="81" dur="1000"/>
                                        <p:tgtEl>
                                          <p:spTgt spid="30"/>
                                        </p:tgtEl>
                                      </p:cBhvr>
                                    </p:animEffect>
                                    <p:set>
                                      <p:cBhvr>
                                        <p:cTn id="82" dur="1" fill="hold">
                                          <p:stCondLst>
                                            <p:cond delay="999"/>
                                          </p:stCondLst>
                                        </p:cTn>
                                        <p:tgtEl>
                                          <p:spTgt spid="3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31" presetClass="exit" presetSubtype="0" fill="hold" nodeType="clickEffect">
                                  <p:stCondLst>
                                    <p:cond delay="0"/>
                                  </p:stCondLst>
                                  <p:childTnLst>
                                    <p:anim calcmode="lin" valueType="num">
                                      <p:cBhvr>
                                        <p:cTn id="86" dur="1000"/>
                                        <p:tgtEl>
                                          <p:spTgt spid="40"/>
                                        </p:tgtEl>
                                        <p:attrNameLst>
                                          <p:attrName>ppt_w</p:attrName>
                                        </p:attrNameLst>
                                      </p:cBhvr>
                                      <p:tavLst>
                                        <p:tav tm="0">
                                          <p:val>
                                            <p:strVal val="ppt_w"/>
                                          </p:val>
                                        </p:tav>
                                        <p:tav tm="100000">
                                          <p:val>
                                            <p:fltVal val="0"/>
                                          </p:val>
                                        </p:tav>
                                      </p:tavLst>
                                    </p:anim>
                                    <p:anim calcmode="lin" valueType="num">
                                      <p:cBhvr>
                                        <p:cTn id="87" dur="1000"/>
                                        <p:tgtEl>
                                          <p:spTgt spid="40"/>
                                        </p:tgtEl>
                                        <p:attrNameLst>
                                          <p:attrName>ppt_h</p:attrName>
                                        </p:attrNameLst>
                                      </p:cBhvr>
                                      <p:tavLst>
                                        <p:tav tm="0">
                                          <p:val>
                                            <p:strVal val="ppt_h"/>
                                          </p:val>
                                        </p:tav>
                                        <p:tav tm="100000">
                                          <p:val>
                                            <p:fltVal val="0"/>
                                          </p:val>
                                        </p:tav>
                                      </p:tavLst>
                                    </p:anim>
                                    <p:anim calcmode="lin" valueType="num">
                                      <p:cBhvr>
                                        <p:cTn id="88" dur="1000"/>
                                        <p:tgtEl>
                                          <p:spTgt spid="40"/>
                                        </p:tgtEl>
                                        <p:attrNameLst>
                                          <p:attrName>style.rotation</p:attrName>
                                        </p:attrNameLst>
                                      </p:cBhvr>
                                      <p:tavLst>
                                        <p:tav tm="0">
                                          <p:val>
                                            <p:fltVal val="0"/>
                                          </p:val>
                                        </p:tav>
                                        <p:tav tm="100000">
                                          <p:val>
                                            <p:fltVal val="90"/>
                                          </p:val>
                                        </p:tav>
                                      </p:tavLst>
                                    </p:anim>
                                    <p:animEffect transition="out" filter="fade">
                                      <p:cBhvr>
                                        <p:cTn id="89" dur="1000"/>
                                        <p:tgtEl>
                                          <p:spTgt spid="40"/>
                                        </p:tgtEl>
                                      </p:cBhvr>
                                    </p:animEffect>
                                    <p:set>
                                      <p:cBhvr>
                                        <p:cTn id="90" dur="1" fill="hold">
                                          <p:stCondLst>
                                            <p:cond delay="999"/>
                                          </p:stCondLst>
                                        </p:cTn>
                                        <p:tgtEl>
                                          <p:spTgt spid="4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31" presetClass="exit" presetSubtype="0" fill="hold" nodeType="clickEffect">
                                  <p:stCondLst>
                                    <p:cond delay="0"/>
                                  </p:stCondLst>
                                  <p:childTnLst>
                                    <p:anim calcmode="lin" valueType="num">
                                      <p:cBhvr>
                                        <p:cTn id="94" dur="1000"/>
                                        <p:tgtEl>
                                          <p:spTgt spid="6"/>
                                        </p:tgtEl>
                                        <p:attrNameLst>
                                          <p:attrName>ppt_w</p:attrName>
                                        </p:attrNameLst>
                                      </p:cBhvr>
                                      <p:tavLst>
                                        <p:tav tm="0">
                                          <p:val>
                                            <p:strVal val="ppt_w"/>
                                          </p:val>
                                        </p:tav>
                                        <p:tav tm="100000">
                                          <p:val>
                                            <p:fltVal val="0"/>
                                          </p:val>
                                        </p:tav>
                                      </p:tavLst>
                                    </p:anim>
                                    <p:anim calcmode="lin" valueType="num">
                                      <p:cBhvr>
                                        <p:cTn id="95" dur="1000"/>
                                        <p:tgtEl>
                                          <p:spTgt spid="6"/>
                                        </p:tgtEl>
                                        <p:attrNameLst>
                                          <p:attrName>ppt_h</p:attrName>
                                        </p:attrNameLst>
                                      </p:cBhvr>
                                      <p:tavLst>
                                        <p:tav tm="0">
                                          <p:val>
                                            <p:strVal val="ppt_h"/>
                                          </p:val>
                                        </p:tav>
                                        <p:tav tm="100000">
                                          <p:val>
                                            <p:fltVal val="0"/>
                                          </p:val>
                                        </p:tav>
                                      </p:tavLst>
                                    </p:anim>
                                    <p:anim calcmode="lin" valueType="num">
                                      <p:cBhvr>
                                        <p:cTn id="96" dur="1000"/>
                                        <p:tgtEl>
                                          <p:spTgt spid="6"/>
                                        </p:tgtEl>
                                        <p:attrNameLst>
                                          <p:attrName>style.rotation</p:attrName>
                                        </p:attrNameLst>
                                      </p:cBhvr>
                                      <p:tavLst>
                                        <p:tav tm="0">
                                          <p:val>
                                            <p:fltVal val="0"/>
                                          </p:val>
                                        </p:tav>
                                        <p:tav tm="100000">
                                          <p:val>
                                            <p:fltVal val="90"/>
                                          </p:val>
                                        </p:tav>
                                      </p:tavLst>
                                    </p:anim>
                                    <p:animEffect transition="out" filter="fade">
                                      <p:cBhvr>
                                        <p:cTn id="97" dur="1000"/>
                                        <p:tgtEl>
                                          <p:spTgt spid="6"/>
                                        </p:tgtEl>
                                      </p:cBhvr>
                                    </p:animEffect>
                                    <p:set>
                                      <p:cBhvr>
                                        <p:cTn id="98" dur="1" fill="hold">
                                          <p:stCondLst>
                                            <p:cond delay="999"/>
                                          </p:stCondLst>
                                        </p:cTn>
                                        <p:tgtEl>
                                          <p:spTgt spid="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31" presetClass="exit" presetSubtype="0" fill="hold" nodeType="clickEffect">
                                  <p:stCondLst>
                                    <p:cond delay="0"/>
                                  </p:stCondLst>
                                  <p:childTnLst>
                                    <p:anim calcmode="lin" valueType="num">
                                      <p:cBhvr>
                                        <p:cTn id="102" dur="1000"/>
                                        <p:tgtEl>
                                          <p:spTgt spid="11"/>
                                        </p:tgtEl>
                                        <p:attrNameLst>
                                          <p:attrName>ppt_w</p:attrName>
                                        </p:attrNameLst>
                                      </p:cBhvr>
                                      <p:tavLst>
                                        <p:tav tm="0">
                                          <p:val>
                                            <p:strVal val="ppt_w"/>
                                          </p:val>
                                        </p:tav>
                                        <p:tav tm="100000">
                                          <p:val>
                                            <p:fltVal val="0"/>
                                          </p:val>
                                        </p:tav>
                                      </p:tavLst>
                                    </p:anim>
                                    <p:anim calcmode="lin" valueType="num">
                                      <p:cBhvr>
                                        <p:cTn id="103" dur="1000"/>
                                        <p:tgtEl>
                                          <p:spTgt spid="11"/>
                                        </p:tgtEl>
                                        <p:attrNameLst>
                                          <p:attrName>ppt_h</p:attrName>
                                        </p:attrNameLst>
                                      </p:cBhvr>
                                      <p:tavLst>
                                        <p:tav tm="0">
                                          <p:val>
                                            <p:strVal val="ppt_h"/>
                                          </p:val>
                                        </p:tav>
                                        <p:tav tm="100000">
                                          <p:val>
                                            <p:fltVal val="0"/>
                                          </p:val>
                                        </p:tav>
                                      </p:tavLst>
                                    </p:anim>
                                    <p:anim calcmode="lin" valueType="num">
                                      <p:cBhvr>
                                        <p:cTn id="104" dur="1000"/>
                                        <p:tgtEl>
                                          <p:spTgt spid="11"/>
                                        </p:tgtEl>
                                        <p:attrNameLst>
                                          <p:attrName>style.rotation</p:attrName>
                                        </p:attrNameLst>
                                      </p:cBhvr>
                                      <p:tavLst>
                                        <p:tav tm="0">
                                          <p:val>
                                            <p:fltVal val="0"/>
                                          </p:val>
                                        </p:tav>
                                        <p:tav tm="100000">
                                          <p:val>
                                            <p:fltVal val="90"/>
                                          </p:val>
                                        </p:tav>
                                      </p:tavLst>
                                    </p:anim>
                                    <p:animEffect transition="out" filter="fade">
                                      <p:cBhvr>
                                        <p:cTn id="105" dur="1000"/>
                                        <p:tgtEl>
                                          <p:spTgt spid="11"/>
                                        </p:tgtEl>
                                      </p:cBhvr>
                                    </p:animEffect>
                                    <p:set>
                                      <p:cBhvr>
                                        <p:cTn id="106" dur="1" fill="hold">
                                          <p:stCondLst>
                                            <p:cond delay="999"/>
                                          </p:stCondLst>
                                        </p:cTn>
                                        <p:tgtEl>
                                          <p:spTgt spid="1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31" presetClass="exit" presetSubtype="0" fill="hold" nodeType="clickEffect">
                                  <p:stCondLst>
                                    <p:cond delay="0"/>
                                  </p:stCondLst>
                                  <p:childTnLst>
                                    <p:anim calcmode="lin" valueType="num">
                                      <p:cBhvr>
                                        <p:cTn id="110" dur="1000"/>
                                        <p:tgtEl>
                                          <p:spTgt spid="34"/>
                                        </p:tgtEl>
                                        <p:attrNameLst>
                                          <p:attrName>ppt_w</p:attrName>
                                        </p:attrNameLst>
                                      </p:cBhvr>
                                      <p:tavLst>
                                        <p:tav tm="0">
                                          <p:val>
                                            <p:strVal val="ppt_w"/>
                                          </p:val>
                                        </p:tav>
                                        <p:tav tm="100000">
                                          <p:val>
                                            <p:fltVal val="0"/>
                                          </p:val>
                                        </p:tav>
                                      </p:tavLst>
                                    </p:anim>
                                    <p:anim calcmode="lin" valueType="num">
                                      <p:cBhvr>
                                        <p:cTn id="111" dur="1000"/>
                                        <p:tgtEl>
                                          <p:spTgt spid="34"/>
                                        </p:tgtEl>
                                        <p:attrNameLst>
                                          <p:attrName>ppt_h</p:attrName>
                                        </p:attrNameLst>
                                      </p:cBhvr>
                                      <p:tavLst>
                                        <p:tav tm="0">
                                          <p:val>
                                            <p:strVal val="ppt_h"/>
                                          </p:val>
                                        </p:tav>
                                        <p:tav tm="100000">
                                          <p:val>
                                            <p:fltVal val="0"/>
                                          </p:val>
                                        </p:tav>
                                      </p:tavLst>
                                    </p:anim>
                                    <p:anim calcmode="lin" valueType="num">
                                      <p:cBhvr>
                                        <p:cTn id="112" dur="1000"/>
                                        <p:tgtEl>
                                          <p:spTgt spid="34"/>
                                        </p:tgtEl>
                                        <p:attrNameLst>
                                          <p:attrName>style.rotation</p:attrName>
                                        </p:attrNameLst>
                                      </p:cBhvr>
                                      <p:tavLst>
                                        <p:tav tm="0">
                                          <p:val>
                                            <p:fltVal val="0"/>
                                          </p:val>
                                        </p:tav>
                                        <p:tav tm="100000">
                                          <p:val>
                                            <p:fltVal val="90"/>
                                          </p:val>
                                        </p:tav>
                                      </p:tavLst>
                                    </p:anim>
                                    <p:animEffect transition="out" filter="fade">
                                      <p:cBhvr>
                                        <p:cTn id="113" dur="1000"/>
                                        <p:tgtEl>
                                          <p:spTgt spid="34"/>
                                        </p:tgtEl>
                                      </p:cBhvr>
                                    </p:animEffect>
                                    <p:set>
                                      <p:cBhvr>
                                        <p:cTn id="114" dur="1" fill="hold">
                                          <p:stCondLst>
                                            <p:cond delay="999"/>
                                          </p:stCondLst>
                                        </p:cTn>
                                        <p:tgtEl>
                                          <p:spTgt spid="34"/>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31" presetClass="exit" presetSubtype="0" fill="hold" nodeType="clickEffect">
                                  <p:stCondLst>
                                    <p:cond delay="0"/>
                                  </p:stCondLst>
                                  <p:childTnLst>
                                    <p:anim calcmode="lin" valueType="num">
                                      <p:cBhvr>
                                        <p:cTn id="118" dur="1000"/>
                                        <p:tgtEl>
                                          <p:spTgt spid="42"/>
                                        </p:tgtEl>
                                        <p:attrNameLst>
                                          <p:attrName>ppt_w</p:attrName>
                                        </p:attrNameLst>
                                      </p:cBhvr>
                                      <p:tavLst>
                                        <p:tav tm="0">
                                          <p:val>
                                            <p:strVal val="ppt_w"/>
                                          </p:val>
                                        </p:tav>
                                        <p:tav tm="100000">
                                          <p:val>
                                            <p:fltVal val="0"/>
                                          </p:val>
                                        </p:tav>
                                      </p:tavLst>
                                    </p:anim>
                                    <p:anim calcmode="lin" valueType="num">
                                      <p:cBhvr>
                                        <p:cTn id="119" dur="1000"/>
                                        <p:tgtEl>
                                          <p:spTgt spid="42"/>
                                        </p:tgtEl>
                                        <p:attrNameLst>
                                          <p:attrName>ppt_h</p:attrName>
                                        </p:attrNameLst>
                                      </p:cBhvr>
                                      <p:tavLst>
                                        <p:tav tm="0">
                                          <p:val>
                                            <p:strVal val="ppt_h"/>
                                          </p:val>
                                        </p:tav>
                                        <p:tav tm="100000">
                                          <p:val>
                                            <p:fltVal val="0"/>
                                          </p:val>
                                        </p:tav>
                                      </p:tavLst>
                                    </p:anim>
                                    <p:anim calcmode="lin" valueType="num">
                                      <p:cBhvr>
                                        <p:cTn id="120" dur="1000"/>
                                        <p:tgtEl>
                                          <p:spTgt spid="42"/>
                                        </p:tgtEl>
                                        <p:attrNameLst>
                                          <p:attrName>style.rotation</p:attrName>
                                        </p:attrNameLst>
                                      </p:cBhvr>
                                      <p:tavLst>
                                        <p:tav tm="0">
                                          <p:val>
                                            <p:fltVal val="0"/>
                                          </p:val>
                                        </p:tav>
                                        <p:tav tm="100000">
                                          <p:val>
                                            <p:fltVal val="90"/>
                                          </p:val>
                                        </p:tav>
                                      </p:tavLst>
                                    </p:anim>
                                    <p:animEffect transition="out" filter="fade">
                                      <p:cBhvr>
                                        <p:cTn id="121" dur="1000"/>
                                        <p:tgtEl>
                                          <p:spTgt spid="42"/>
                                        </p:tgtEl>
                                      </p:cBhvr>
                                    </p:animEffect>
                                    <p:set>
                                      <p:cBhvr>
                                        <p:cTn id="122" dur="1" fill="hold">
                                          <p:stCondLst>
                                            <p:cond delay="999"/>
                                          </p:stCondLst>
                                        </p:cTn>
                                        <p:tgtEl>
                                          <p:spTgt spid="4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31" presetClass="exit" presetSubtype="0" fill="hold" nodeType="clickEffect">
                                  <p:stCondLst>
                                    <p:cond delay="0"/>
                                  </p:stCondLst>
                                  <p:childTnLst>
                                    <p:anim calcmode="lin" valueType="num">
                                      <p:cBhvr>
                                        <p:cTn id="126" dur="1000"/>
                                        <p:tgtEl>
                                          <p:spTgt spid="43"/>
                                        </p:tgtEl>
                                        <p:attrNameLst>
                                          <p:attrName>ppt_w</p:attrName>
                                        </p:attrNameLst>
                                      </p:cBhvr>
                                      <p:tavLst>
                                        <p:tav tm="0">
                                          <p:val>
                                            <p:strVal val="ppt_w"/>
                                          </p:val>
                                        </p:tav>
                                        <p:tav tm="100000">
                                          <p:val>
                                            <p:fltVal val="0"/>
                                          </p:val>
                                        </p:tav>
                                      </p:tavLst>
                                    </p:anim>
                                    <p:anim calcmode="lin" valueType="num">
                                      <p:cBhvr>
                                        <p:cTn id="127" dur="1000"/>
                                        <p:tgtEl>
                                          <p:spTgt spid="43"/>
                                        </p:tgtEl>
                                        <p:attrNameLst>
                                          <p:attrName>ppt_h</p:attrName>
                                        </p:attrNameLst>
                                      </p:cBhvr>
                                      <p:tavLst>
                                        <p:tav tm="0">
                                          <p:val>
                                            <p:strVal val="ppt_h"/>
                                          </p:val>
                                        </p:tav>
                                        <p:tav tm="100000">
                                          <p:val>
                                            <p:fltVal val="0"/>
                                          </p:val>
                                        </p:tav>
                                      </p:tavLst>
                                    </p:anim>
                                    <p:anim calcmode="lin" valueType="num">
                                      <p:cBhvr>
                                        <p:cTn id="128" dur="1000"/>
                                        <p:tgtEl>
                                          <p:spTgt spid="43"/>
                                        </p:tgtEl>
                                        <p:attrNameLst>
                                          <p:attrName>style.rotation</p:attrName>
                                        </p:attrNameLst>
                                      </p:cBhvr>
                                      <p:tavLst>
                                        <p:tav tm="0">
                                          <p:val>
                                            <p:fltVal val="0"/>
                                          </p:val>
                                        </p:tav>
                                        <p:tav tm="100000">
                                          <p:val>
                                            <p:fltVal val="90"/>
                                          </p:val>
                                        </p:tav>
                                      </p:tavLst>
                                    </p:anim>
                                    <p:animEffect transition="out" filter="fade">
                                      <p:cBhvr>
                                        <p:cTn id="129" dur="1000"/>
                                        <p:tgtEl>
                                          <p:spTgt spid="43"/>
                                        </p:tgtEl>
                                      </p:cBhvr>
                                    </p:animEffect>
                                    <p:set>
                                      <p:cBhvr>
                                        <p:cTn id="130" dur="1" fill="hold">
                                          <p:stCondLst>
                                            <p:cond delay="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41EF212A-47D3-43F0-92F5-91FEF150FDA6}"/>
              </a:ext>
            </a:extLst>
          </p:cNvPr>
          <p:cNvSpPr>
            <a:spLocks noGrp="1"/>
          </p:cNvSpPr>
          <p:nvPr>
            <p:ph idx="1"/>
          </p:nvPr>
        </p:nvSpPr>
        <p:spPr/>
        <p:txBody>
          <a:bodyPr/>
          <a:lstStyle/>
          <a:p>
            <a:endParaRPr lang="fi-FI"/>
          </a:p>
        </p:txBody>
      </p:sp>
      <p:pic>
        <p:nvPicPr>
          <p:cNvPr id="4" name="Kuva 3">
            <a:extLst>
              <a:ext uri="{FF2B5EF4-FFF2-40B4-BE49-F238E27FC236}">
                <a16:creationId xmlns:a16="http://schemas.microsoft.com/office/drawing/2014/main" id="{8853374C-9E61-4111-B8FD-B7C014AF7A5B}"/>
              </a:ext>
            </a:extLst>
          </p:cNvPr>
          <p:cNvPicPr>
            <a:picLocks noChangeAspect="1"/>
          </p:cNvPicPr>
          <p:nvPr/>
        </p:nvPicPr>
        <p:blipFill>
          <a:blip r:embed="rId2"/>
          <a:stretch>
            <a:fillRect/>
          </a:stretch>
        </p:blipFill>
        <p:spPr>
          <a:xfrm>
            <a:off x="572640" y="1690688"/>
            <a:ext cx="5131727" cy="4129509"/>
          </a:xfrm>
          <a:prstGeom prst="rect">
            <a:avLst/>
          </a:prstGeom>
        </p:spPr>
      </p:pic>
      <p:pic>
        <p:nvPicPr>
          <p:cNvPr id="5" name="Kuva 4">
            <a:extLst>
              <a:ext uri="{FF2B5EF4-FFF2-40B4-BE49-F238E27FC236}">
                <a16:creationId xmlns:a16="http://schemas.microsoft.com/office/drawing/2014/main" id="{6514BD23-1DC6-4668-9E0A-15D96865DCDA}"/>
              </a:ext>
            </a:extLst>
          </p:cNvPr>
          <p:cNvPicPr>
            <a:picLocks noChangeAspect="1"/>
          </p:cNvPicPr>
          <p:nvPr/>
        </p:nvPicPr>
        <p:blipFill>
          <a:blip r:embed="rId3"/>
          <a:stretch>
            <a:fillRect/>
          </a:stretch>
        </p:blipFill>
        <p:spPr>
          <a:xfrm>
            <a:off x="5952305" y="1673016"/>
            <a:ext cx="5667055" cy="4153694"/>
          </a:xfrm>
          <a:prstGeom prst="rect">
            <a:avLst/>
          </a:prstGeom>
        </p:spPr>
      </p:pic>
    </p:spTree>
    <p:extLst>
      <p:ext uri="{BB962C8B-B14F-4D97-AF65-F5344CB8AC3E}">
        <p14:creationId xmlns:p14="http://schemas.microsoft.com/office/powerpoint/2010/main" val="3846251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81C4027-7ECD-4E41-8AB6-09EB4A50DDE0}"/>
              </a:ext>
            </a:extLst>
          </p:cNvPr>
          <p:cNvSpPr>
            <a:spLocks noGrp="1"/>
          </p:cNvSpPr>
          <p:nvPr>
            <p:ph type="title"/>
          </p:nvPr>
        </p:nvSpPr>
        <p:spPr>
          <a:xfrm>
            <a:off x="2836951" y="442576"/>
            <a:ext cx="6518097" cy="1165724"/>
          </a:xfrm>
        </p:spPr>
        <p:txBody>
          <a:bodyPr/>
          <a:lstStyle/>
          <a:p>
            <a:r>
              <a:rPr lang="fi-FI" dirty="0">
                <a:latin typeface="Arial Rounded MT Bold"/>
              </a:rPr>
              <a:t>112 Suomi -sovellus</a:t>
            </a:r>
          </a:p>
        </p:txBody>
      </p:sp>
      <p:sp>
        <p:nvSpPr>
          <p:cNvPr id="3" name="Sisällön paikkamerkki 2">
            <a:extLst>
              <a:ext uri="{FF2B5EF4-FFF2-40B4-BE49-F238E27FC236}">
                <a16:creationId xmlns:a16="http://schemas.microsoft.com/office/drawing/2014/main" id="{5CDD252E-D421-48BB-AF35-5AF457E06AB3}"/>
              </a:ext>
            </a:extLst>
          </p:cNvPr>
          <p:cNvSpPr>
            <a:spLocks noGrp="1"/>
          </p:cNvSpPr>
          <p:nvPr>
            <p:ph idx="1"/>
          </p:nvPr>
        </p:nvSpPr>
        <p:spPr>
          <a:xfrm>
            <a:off x="1582220" y="1972638"/>
            <a:ext cx="10289214" cy="4128618"/>
          </a:xfrm>
        </p:spPr>
        <p:txBody>
          <a:bodyPr>
            <a:normAutofit fontScale="77500" lnSpcReduction="20000"/>
          </a:bodyPr>
          <a:lstStyle/>
          <a:p>
            <a:pPr marL="0" indent="0">
              <a:lnSpc>
                <a:spcPct val="150000"/>
              </a:lnSpc>
              <a:buNone/>
            </a:pPr>
            <a:r>
              <a:rPr lang="fi-FI" sz="2600" dirty="0">
                <a:latin typeface="Arial Rounded MT Bold" panose="020F0704030504030204" pitchFamily="34" charset="0"/>
              </a:rPr>
              <a:t>Auttaa hälyttämään apua oikeaan paikkaan hätä- ja onnettomuustilanteissa</a:t>
            </a:r>
          </a:p>
          <a:p>
            <a:pPr marL="0" indent="0">
              <a:lnSpc>
                <a:spcPct val="150000"/>
              </a:lnSpc>
              <a:buNone/>
            </a:pPr>
            <a:r>
              <a:rPr lang="fi-FI" sz="2600" dirty="0">
                <a:latin typeface="Arial Rounded MT Bold" panose="020F0704030504030204" pitchFamily="34" charset="0"/>
              </a:rPr>
              <a:t>Ilmoittaa lähimmän sydäniskurin sijainnin</a:t>
            </a:r>
          </a:p>
          <a:p>
            <a:pPr marL="0" indent="0">
              <a:lnSpc>
                <a:spcPct val="150000"/>
              </a:lnSpc>
              <a:buNone/>
            </a:pPr>
            <a:r>
              <a:rPr lang="fi-FI" sz="2600" dirty="0">
                <a:latin typeface="Arial Rounded MT Bold" panose="020F0704030504030204" pitchFamily="34" charset="0"/>
              </a:rPr>
              <a:t>Sisältää tärkeitä puhelinnumeroita, esim. myrkytystietokeskus, kriisipuhelin</a:t>
            </a:r>
          </a:p>
          <a:p>
            <a:pPr marL="0" indent="0">
              <a:lnSpc>
                <a:spcPct val="150000"/>
              </a:lnSpc>
              <a:buNone/>
            </a:pPr>
            <a:r>
              <a:rPr lang="fi-FI" sz="2600" dirty="0">
                <a:latin typeface="Arial Rounded MT Bold" panose="020F0704030504030204" pitchFamily="34" charset="0"/>
              </a:rPr>
              <a:t>Lähettää alueellisen vaaratiedotteen puhelimeesi</a:t>
            </a:r>
          </a:p>
          <a:p>
            <a:pPr marL="0" indent="0">
              <a:buNone/>
            </a:pPr>
            <a:endParaRPr lang="fi-FI" sz="2600" dirty="0">
              <a:latin typeface="Arial Rounded MT Bold" panose="020F0704030504030204" pitchFamily="34" charset="0"/>
            </a:endParaRPr>
          </a:p>
          <a:p>
            <a:pPr marL="0" indent="0">
              <a:buNone/>
            </a:pPr>
            <a:endParaRPr lang="fi-FI" sz="2600" dirty="0">
              <a:latin typeface="Arial Rounded MT Bold" panose="020F0704030504030204" pitchFamily="34" charset="0"/>
            </a:endParaRPr>
          </a:p>
          <a:p>
            <a:pPr marL="0" indent="0">
              <a:buNone/>
            </a:pPr>
            <a:r>
              <a:rPr lang="fi-FI" sz="2600" dirty="0">
                <a:latin typeface="Arial Rounded MT Bold" panose="020F0704030504030204" pitchFamily="34" charset="0"/>
              </a:rPr>
              <a:t>Sovelluksen voi ladata ilmaiseksi Play-kaupasta</a:t>
            </a:r>
          </a:p>
          <a:p>
            <a:pPr marL="0" indent="0">
              <a:buNone/>
            </a:pPr>
            <a:endParaRPr lang="fi-FI" dirty="0">
              <a:latin typeface="Montserrat Extra Bold" panose="00000900000000000000" pitchFamily="50" charset="0"/>
            </a:endParaRPr>
          </a:p>
          <a:p>
            <a:pPr marL="0" indent="0">
              <a:buNone/>
            </a:pPr>
            <a:endParaRPr lang="fi-FI" dirty="0">
              <a:latin typeface="Montserrat Extra Bold" panose="00000900000000000000" pitchFamily="50" charset="0"/>
            </a:endParaRPr>
          </a:p>
          <a:p>
            <a:pPr marL="0" indent="0">
              <a:buNone/>
            </a:pPr>
            <a:endParaRPr lang="fi-FI" dirty="0">
              <a:latin typeface="Montserrat Extra Bold" panose="00000900000000000000" pitchFamily="50" charset="0"/>
            </a:endParaRPr>
          </a:p>
        </p:txBody>
      </p:sp>
      <p:pic>
        <p:nvPicPr>
          <p:cNvPr id="6" name="Kuva 5">
            <a:extLst>
              <a:ext uri="{FF2B5EF4-FFF2-40B4-BE49-F238E27FC236}">
                <a16:creationId xmlns:a16="http://schemas.microsoft.com/office/drawing/2014/main" id="{42EE180B-0B9B-4BFC-BFA9-06D640602199}"/>
              </a:ext>
            </a:extLst>
          </p:cNvPr>
          <p:cNvPicPr>
            <a:picLocks noChangeAspect="1"/>
          </p:cNvPicPr>
          <p:nvPr/>
        </p:nvPicPr>
        <p:blipFill>
          <a:blip r:embed="rId3"/>
          <a:stretch>
            <a:fillRect/>
          </a:stretch>
        </p:blipFill>
        <p:spPr>
          <a:xfrm>
            <a:off x="10358131" y="404813"/>
            <a:ext cx="1314450" cy="1285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547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BB109F-326D-4B24-A109-AB7E6FAC6FCD}"/>
              </a:ext>
            </a:extLst>
          </p:cNvPr>
          <p:cNvSpPr>
            <a:spLocks noGrp="1"/>
          </p:cNvSpPr>
          <p:nvPr>
            <p:ph type="title"/>
          </p:nvPr>
        </p:nvSpPr>
        <p:spPr>
          <a:xfrm>
            <a:off x="762001" y="497748"/>
            <a:ext cx="6353564" cy="1410627"/>
          </a:xfrm>
        </p:spPr>
        <p:txBody>
          <a:bodyPr>
            <a:normAutofit/>
          </a:bodyPr>
          <a:lstStyle/>
          <a:p>
            <a:r>
              <a:rPr lang="fi-FI" dirty="0">
                <a:latin typeface="Arial Rounded MT Bold" panose="020F0704030504030204" pitchFamily="34" charset="0"/>
              </a:rPr>
              <a:t>Ota toiset huomioon- myös liikenteessä</a:t>
            </a:r>
          </a:p>
        </p:txBody>
      </p:sp>
      <p:sp>
        <p:nvSpPr>
          <p:cNvPr id="3" name="Sisällön paikkamerkki 2">
            <a:extLst>
              <a:ext uri="{FF2B5EF4-FFF2-40B4-BE49-F238E27FC236}">
                <a16:creationId xmlns:a16="http://schemas.microsoft.com/office/drawing/2014/main" id="{711DFEE0-405A-4A71-AF46-83E46F2570BC}"/>
              </a:ext>
            </a:extLst>
          </p:cNvPr>
          <p:cNvSpPr>
            <a:spLocks noGrp="1"/>
          </p:cNvSpPr>
          <p:nvPr>
            <p:ph idx="1"/>
          </p:nvPr>
        </p:nvSpPr>
        <p:spPr>
          <a:xfrm>
            <a:off x="762000" y="2279017"/>
            <a:ext cx="5988141" cy="4057003"/>
          </a:xfrm>
        </p:spPr>
        <p:txBody>
          <a:bodyPr anchor="t">
            <a:normAutofit fontScale="92500" lnSpcReduction="20000"/>
          </a:bodyPr>
          <a:lstStyle/>
          <a:p>
            <a:pPr marL="0" indent="0">
              <a:buNone/>
            </a:pPr>
            <a:r>
              <a:rPr lang="fi-FI" sz="2400" dirty="0">
                <a:latin typeface="Arial Rounded MT Bold" panose="020F0704030504030204" pitchFamily="34" charset="0"/>
              </a:rPr>
              <a:t>Tunne liikennesäännöt ja huomioi muu liikenne</a:t>
            </a:r>
          </a:p>
          <a:p>
            <a:pPr marL="0" indent="0">
              <a:buNone/>
            </a:pPr>
            <a:r>
              <a:rPr lang="fi-FI" sz="2400" dirty="0">
                <a:latin typeface="Arial Rounded MT Bold" panose="020F0704030504030204" pitchFamily="34" charset="0"/>
              </a:rPr>
              <a:t>Tule nähdyksi:  heijastin, polkupyörän/mopon valaistus</a:t>
            </a:r>
          </a:p>
          <a:p>
            <a:pPr marL="0" indent="0">
              <a:buNone/>
            </a:pPr>
            <a:r>
              <a:rPr lang="fi-FI" sz="2400" dirty="0">
                <a:latin typeface="Arial Rounded MT Bold" panose="020F0704030504030204" pitchFamily="34" charset="0"/>
              </a:rPr>
              <a:t>Ennakointi: jätä aikaa/tilaa mahdolliselle väistämiselle</a:t>
            </a:r>
          </a:p>
          <a:p>
            <a:endParaRPr lang="fi-FI" sz="2400" dirty="0">
              <a:latin typeface="Arial Rounded MT Bold" panose="020F0704030504030204" pitchFamily="34" charset="0"/>
            </a:endParaRPr>
          </a:p>
          <a:p>
            <a:pPr marL="0" indent="0">
              <a:buNone/>
            </a:pPr>
            <a:endParaRPr lang="fi-FI" sz="2400" dirty="0">
              <a:latin typeface="Arial Rounded MT Bold" panose="020F0704030504030204" pitchFamily="34" charset="0"/>
            </a:endParaRPr>
          </a:p>
          <a:p>
            <a:pPr marL="0" indent="0">
              <a:buNone/>
            </a:pPr>
            <a:r>
              <a:rPr lang="fi-FI" sz="2400" dirty="0">
                <a:latin typeface="Arial Rounded MT Bold" panose="020F0704030504030204" pitchFamily="34" charset="0"/>
              </a:rPr>
              <a:t>Polkupyörä</a:t>
            </a:r>
          </a:p>
          <a:p>
            <a:pPr marL="0" indent="0">
              <a:buNone/>
            </a:pPr>
            <a:r>
              <a:rPr lang="fi-FI" sz="2400" dirty="0">
                <a:latin typeface="Arial Rounded MT Bold" panose="020F0704030504030204" pitchFamily="34" charset="0"/>
              </a:rPr>
              <a:t>Pyöräilykypärän käyttö laskee päävammojen todennäköisyyttä 50%</a:t>
            </a:r>
          </a:p>
          <a:p>
            <a:pPr marL="0" indent="0">
              <a:buNone/>
            </a:pPr>
            <a:r>
              <a:rPr lang="fi-FI" sz="2400" dirty="0">
                <a:latin typeface="Arial Rounded MT Bold" panose="020F0704030504030204" pitchFamily="34" charset="0"/>
              </a:rPr>
              <a:t>Mopo, </a:t>
            </a:r>
            <a:r>
              <a:rPr lang="fi-FI" sz="2400" dirty="0" err="1">
                <a:latin typeface="Arial Rounded MT Bold" panose="020F0704030504030204" pitchFamily="34" charset="0"/>
              </a:rPr>
              <a:t>mopoauto</a:t>
            </a:r>
            <a:r>
              <a:rPr lang="fi-FI" sz="2400" dirty="0">
                <a:latin typeface="Arial Rounded MT Bold" panose="020F0704030504030204" pitchFamily="34" charset="0"/>
              </a:rPr>
              <a:t>, moottoripyörä </a:t>
            </a:r>
          </a:p>
          <a:p>
            <a:pPr marL="0" indent="0">
              <a:buNone/>
            </a:pPr>
            <a:endParaRPr lang="fi-FI" sz="1800" dirty="0">
              <a:latin typeface="Arial Rounded MT Bold" panose="020F0704030504030204" pitchFamily="34" charset="0"/>
            </a:endParaRPr>
          </a:p>
        </p:txBody>
      </p:sp>
      <p:sp>
        <p:nvSpPr>
          <p:cNvPr id="19"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2">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Graphic 7" descr="Polkupyöräily">
            <a:extLst>
              <a:ext uri="{FF2B5EF4-FFF2-40B4-BE49-F238E27FC236}">
                <a16:creationId xmlns:a16="http://schemas.microsoft.com/office/drawing/2014/main" id="{6C74D927-48E6-9B81-896F-507895C9B8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88946" y="718261"/>
            <a:ext cx="3796790" cy="3796790"/>
          </a:xfrm>
          <a:prstGeom prst="rect">
            <a:avLst/>
          </a:prstGeom>
        </p:spPr>
      </p:pic>
      <p:pic>
        <p:nvPicPr>
          <p:cNvPr id="8" name="Kuva 5" descr="Kuva, joka sisältää kohteen rakennus, ulko, sementti&#10;&#10;Kuvaus luotu automaattisesti">
            <a:extLst>
              <a:ext uri="{FF2B5EF4-FFF2-40B4-BE49-F238E27FC236}">
                <a16:creationId xmlns:a16="http://schemas.microsoft.com/office/drawing/2014/main" id="{D1286EA6-7B6E-4665-8632-6B2529429966}"/>
              </a:ext>
            </a:extLst>
          </p:cNvPr>
          <p:cNvPicPr>
            <a:picLocks noChangeAspect="1"/>
          </p:cNvPicPr>
          <p:nvPr/>
        </p:nvPicPr>
        <p:blipFill>
          <a:blip r:embed="rId5"/>
          <a:stretch>
            <a:fillRect/>
          </a:stretch>
        </p:blipFill>
        <p:spPr>
          <a:xfrm>
            <a:off x="7983988" y="250366"/>
            <a:ext cx="1051133" cy="1031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Kuva 15">
            <a:extLst>
              <a:ext uri="{FF2B5EF4-FFF2-40B4-BE49-F238E27FC236}">
                <a16:creationId xmlns:a16="http://schemas.microsoft.com/office/drawing/2014/main" id="{08F46B42-8A0E-438C-A075-AB43EEDCB0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0503" y="242104"/>
            <a:ext cx="1332887" cy="1110046"/>
          </a:xfrm>
          <a:prstGeom prst="rect">
            <a:avLst/>
          </a:prstGeom>
        </p:spPr>
      </p:pic>
    </p:spTree>
    <p:extLst>
      <p:ext uri="{BB962C8B-B14F-4D97-AF65-F5344CB8AC3E}">
        <p14:creationId xmlns:p14="http://schemas.microsoft.com/office/powerpoint/2010/main" val="3048284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5" dur="500"/>
                                        <p:tgtEl>
                                          <p:spTgt spid="3">
                                            <p:txEl>
                                              <p:pRg st="6" end="6"/>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B0AC7E-54AF-421D-9926-61516998EC93}"/>
              </a:ext>
            </a:extLst>
          </p:cNvPr>
          <p:cNvSpPr>
            <a:spLocks noGrp="1"/>
          </p:cNvSpPr>
          <p:nvPr>
            <p:ph type="title"/>
          </p:nvPr>
        </p:nvSpPr>
        <p:spPr>
          <a:xfrm>
            <a:off x="838200" y="365125"/>
            <a:ext cx="9815818" cy="1027447"/>
          </a:xfrm>
        </p:spPr>
        <p:txBody>
          <a:bodyPr>
            <a:noAutofit/>
          </a:bodyPr>
          <a:lstStyle/>
          <a:p>
            <a:r>
              <a:rPr lang="fi-FI" dirty="0">
                <a:latin typeface="Arial Rounded MT Bold" panose="020F0704030504030204" pitchFamily="34" charset="0"/>
              </a:rPr>
              <a:t>Polkupyörästä moottorikäyttöiseen kulkupeliin</a:t>
            </a:r>
          </a:p>
        </p:txBody>
      </p:sp>
      <p:sp>
        <p:nvSpPr>
          <p:cNvPr id="3" name="Tekstiruutu 2">
            <a:extLst>
              <a:ext uri="{FF2B5EF4-FFF2-40B4-BE49-F238E27FC236}">
                <a16:creationId xmlns:a16="http://schemas.microsoft.com/office/drawing/2014/main" id="{1B44B4AC-6A1D-4D15-9935-456B10E3C7CD}"/>
              </a:ext>
            </a:extLst>
          </p:cNvPr>
          <p:cNvSpPr txBox="1"/>
          <p:nvPr/>
        </p:nvSpPr>
        <p:spPr>
          <a:xfrm>
            <a:off x="760164" y="2478795"/>
            <a:ext cx="9210102" cy="369332"/>
          </a:xfrm>
          <a:prstGeom prst="rect">
            <a:avLst/>
          </a:prstGeom>
          <a:noFill/>
        </p:spPr>
        <p:txBody>
          <a:bodyPr wrap="square" rtlCol="0">
            <a:spAutoFit/>
          </a:bodyPr>
          <a:lstStyle/>
          <a:p>
            <a:pPr marL="285750" indent="-285750">
              <a:buFont typeface="Arial" panose="020B0604020202020204" pitchFamily="34" charset="0"/>
              <a:buChar char="•"/>
            </a:pPr>
            <a:endParaRPr lang="fi-FI">
              <a:latin typeface="Arial Rounded MT Bold" panose="020F0704030504030204" pitchFamily="34" charset="0"/>
            </a:endParaRPr>
          </a:p>
        </p:txBody>
      </p:sp>
      <p:pic>
        <p:nvPicPr>
          <p:cNvPr id="4" name="Kuva 3">
            <a:extLst>
              <a:ext uri="{FF2B5EF4-FFF2-40B4-BE49-F238E27FC236}">
                <a16:creationId xmlns:a16="http://schemas.microsoft.com/office/drawing/2014/main" id="{BC4BF951-F9E9-4B2D-AE70-DF72BDA2D5CF}"/>
              </a:ext>
            </a:extLst>
          </p:cNvPr>
          <p:cNvPicPr>
            <a:picLocks noChangeAspect="1"/>
          </p:cNvPicPr>
          <p:nvPr/>
        </p:nvPicPr>
        <p:blipFill>
          <a:blip r:embed="rId3"/>
          <a:stretch>
            <a:fillRect/>
          </a:stretch>
        </p:blipFill>
        <p:spPr>
          <a:xfrm>
            <a:off x="1528550" y="1611869"/>
            <a:ext cx="8704500" cy="4587842"/>
          </a:xfrm>
          <a:prstGeom prst="rect">
            <a:avLst/>
          </a:prstGeom>
        </p:spPr>
      </p:pic>
      <p:sp>
        <p:nvSpPr>
          <p:cNvPr id="5" name="Tekstiruutu 4">
            <a:extLst>
              <a:ext uri="{FF2B5EF4-FFF2-40B4-BE49-F238E27FC236}">
                <a16:creationId xmlns:a16="http://schemas.microsoft.com/office/drawing/2014/main" id="{0079DD1B-6DB1-4E8B-A842-87C1C8C414D6}"/>
              </a:ext>
            </a:extLst>
          </p:cNvPr>
          <p:cNvSpPr txBox="1"/>
          <p:nvPr/>
        </p:nvSpPr>
        <p:spPr>
          <a:xfrm>
            <a:off x="1528550" y="6419008"/>
            <a:ext cx="3688556" cy="369332"/>
          </a:xfrm>
          <a:prstGeom prst="rect">
            <a:avLst/>
          </a:prstGeom>
          <a:noFill/>
        </p:spPr>
        <p:txBody>
          <a:bodyPr wrap="square" rtlCol="0">
            <a:spAutoFit/>
          </a:bodyPr>
          <a:lstStyle/>
          <a:p>
            <a:r>
              <a:rPr lang="fi-FI" dirty="0">
                <a:hlinkClick r:id="rId4"/>
              </a:rPr>
              <a:t>Lähde: Liikenneturvan tilastot 2021</a:t>
            </a:r>
            <a:endParaRPr lang="fi-FI" dirty="0"/>
          </a:p>
        </p:txBody>
      </p:sp>
      <p:pic>
        <p:nvPicPr>
          <p:cNvPr id="8" name="Kuva 7">
            <a:extLst>
              <a:ext uri="{FF2B5EF4-FFF2-40B4-BE49-F238E27FC236}">
                <a16:creationId xmlns:a16="http://schemas.microsoft.com/office/drawing/2014/main" id="{288D29EC-B737-4D43-9255-A94475DF1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0503" y="242104"/>
            <a:ext cx="1332887" cy="1110046"/>
          </a:xfrm>
          <a:prstGeom prst="rect">
            <a:avLst/>
          </a:prstGeom>
        </p:spPr>
      </p:pic>
    </p:spTree>
    <p:extLst>
      <p:ext uri="{BB962C8B-B14F-4D97-AF65-F5344CB8AC3E}">
        <p14:creationId xmlns:p14="http://schemas.microsoft.com/office/powerpoint/2010/main" val="3447503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isällön paikkamerkki 3">
            <a:extLst>
              <a:ext uri="{FF2B5EF4-FFF2-40B4-BE49-F238E27FC236}">
                <a16:creationId xmlns:a16="http://schemas.microsoft.com/office/drawing/2014/main" id="{CCF869E0-0EF1-4A28-880E-E903EBAE77C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656" b="2983"/>
          <a:stretch/>
        </p:blipFill>
        <p:spPr>
          <a:xfrm>
            <a:off x="0" y="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99E34CF-924B-4903-A187-626BA8CA2B6E}"/>
              </a:ext>
            </a:extLst>
          </p:cNvPr>
          <p:cNvSpPr>
            <a:spLocks noGrp="1"/>
          </p:cNvSpPr>
          <p:nvPr>
            <p:ph type="title"/>
          </p:nvPr>
        </p:nvSpPr>
        <p:spPr>
          <a:xfrm>
            <a:off x="523875" y="425950"/>
            <a:ext cx="11210925" cy="744836"/>
          </a:xfrm>
        </p:spPr>
        <p:txBody>
          <a:bodyPr vert="horz" lIns="91440" tIns="45720" rIns="91440" bIns="45720" rtlCol="0" anchor="ctr">
            <a:noAutofit/>
          </a:bodyPr>
          <a:lstStyle/>
          <a:p>
            <a:pPr algn="ctr"/>
            <a:r>
              <a:rPr lang="en-US" sz="3200" dirty="0" err="1">
                <a:solidFill>
                  <a:schemeClr val="tx1">
                    <a:lumMod val="85000"/>
                    <a:lumOff val="15000"/>
                  </a:schemeClr>
                </a:solidFill>
                <a:latin typeface="Arial Rounded MT Bold" panose="020F0704030504030204" pitchFamily="34" charset="0"/>
              </a:rPr>
              <a:t>Toiminta</a:t>
            </a:r>
            <a:r>
              <a:rPr lang="en-US" sz="3200" dirty="0">
                <a:solidFill>
                  <a:schemeClr val="tx1">
                    <a:lumMod val="85000"/>
                    <a:lumOff val="15000"/>
                  </a:schemeClr>
                </a:solidFill>
                <a:latin typeface="Arial Rounded MT Bold" panose="020F0704030504030204" pitchFamily="34" charset="0"/>
              </a:rPr>
              <a:t> </a:t>
            </a:r>
            <a:r>
              <a:rPr lang="en-US" sz="3200" dirty="0" err="1">
                <a:solidFill>
                  <a:schemeClr val="tx1">
                    <a:lumMod val="85000"/>
                    <a:lumOff val="15000"/>
                  </a:schemeClr>
                </a:solidFill>
                <a:latin typeface="Arial Rounded MT Bold" panose="020F0704030504030204" pitchFamily="34" charset="0"/>
              </a:rPr>
              <a:t>onnettomuustilanteessa</a:t>
            </a:r>
            <a:br>
              <a:rPr lang="en-US" sz="3200" dirty="0">
                <a:solidFill>
                  <a:schemeClr val="tx1">
                    <a:lumMod val="85000"/>
                    <a:lumOff val="15000"/>
                  </a:schemeClr>
                </a:solidFill>
                <a:latin typeface="Arial Rounded MT Bold" panose="020F0704030504030204" pitchFamily="34" charset="0"/>
              </a:rPr>
            </a:br>
            <a:r>
              <a:rPr lang="en-US" sz="3200" dirty="0">
                <a:solidFill>
                  <a:schemeClr val="tx1">
                    <a:lumMod val="85000"/>
                    <a:lumOff val="15000"/>
                  </a:schemeClr>
                </a:solidFill>
                <a:latin typeface="Arial Rounded MT Bold" panose="020F0704030504030204" pitchFamily="34" charset="0"/>
              </a:rPr>
              <a:t>- </a:t>
            </a:r>
            <a:r>
              <a:rPr lang="en-US" sz="3200" dirty="0" err="1">
                <a:solidFill>
                  <a:schemeClr val="tx1">
                    <a:lumMod val="85000"/>
                    <a:lumOff val="15000"/>
                  </a:schemeClr>
                </a:solidFill>
                <a:latin typeface="Arial Rounded MT Bold" panose="020F0704030504030204" pitchFamily="34" charset="0"/>
              </a:rPr>
              <a:t>jos</a:t>
            </a:r>
            <a:r>
              <a:rPr lang="en-US" sz="3200" dirty="0">
                <a:solidFill>
                  <a:schemeClr val="tx1">
                    <a:lumMod val="85000"/>
                    <a:lumOff val="15000"/>
                  </a:schemeClr>
                </a:solidFill>
                <a:latin typeface="Arial Rounded MT Bold" panose="020F0704030504030204" pitchFamily="34" charset="0"/>
              </a:rPr>
              <a:t> </a:t>
            </a:r>
            <a:r>
              <a:rPr lang="en-US" sz="3200" dirty="0" err="1">
                <a:solidFill>
                  <a:schemeClr val="tx1">
                    <a:lumMod val="85000"/>
                    <a:lumOff val="15000"/>
                  </a:schemeClr>
                </a:solidFill>
                <a:latin typeface="Arial Rounded MT Bold" panose="020F0704030504030204" pitchFamily="34" charset="0"/>
              </a:rPr>
              <a:t>apuasi</a:t>
            </a:r>
            <a:r>
              <a:rPr lang="en-US" sz="3200" dirty="0">
                <a:solidFill>
                  <a:schemeClr val="tx1">
                    <a:lumMod val="85000"/>
                    <a:lumOff val="15000"/>
                  </a:schemeClr>
                </a:solidFill>
                <a:latin typeface="Arial Rounded MT Bold" panose="020F0704030504030204" pitchFamily="34" charset="0"/>
              </a:rPr>
              <a:t> </a:t>
            </a:r>
            <a:r>
              <a:rPr lang="en-US" sz="3200" dirty="0" err="1">
                <a:solidFill>
                  <a:schemeClr val="tx1">
                    <a:lumMod val="85000"/>
                    <a:lumOff val="15000"/>
                  </a:schemeClr>
                </a:solidFill>
                <a:latin typeface="Arial Rounded MT Bold" panose="020F0704030504030204" pitchFamily="34" charset="0"/>
              </a:rPr>
              <a:t>kaivataan</a:t>
            </a:r>
            <a:r>
              <a:rPr lang="en-US" sz="3200" dirty="0">
                <a:solidFill>
                  <a:schemeClr val="tx1">
                    <a:lumMod val="85000"/>
                    <a:lumOff val="15000"/>
                  </a:schemeClr>
                </a:solidFill>
                <a:latin typeface="Arial Rounded MT Bold" panose="020F0704030504030204" pitchFamily="34" charset="0"/>
              </a:rPr>
              <a:t>?</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 name="Suorakulmio 7">
            <a:extLst>
              <a:ext uri="{FF2B5EF4-FFF2-40B4-BE49-F238E27FC236}">
                <a16:creationId xmlns:a16="http://schemas.microsoft.com/office/drawing/2014/main" id="{E13F1FFA-18CE-4E76-8DD9-9EB28AAB3765}"/>
              </a:ext>
            </a:extLst>
          </p:cNvPr>
          <p:cNvSpPr/>
          <p:nvPr/>
        </p:nvSpPr>
        <p:spPr>
          <a:xfrm>
            <a:off x="524331" y="1549898"/>
            <a:ext cx="5803834" cy="1384995"/>
          </a:xfrm>
          <a:prstGeom prst="rect">
            <a:avLst/>
          </a:prstGeom>
        </p:spPr>
        <p:txBody>
          <a:bodyPr wrap="square" lIns="91440" tIns="45720" rIns="91440" bIns="45720" anchor="t">
            <a:spAutoFit/>
          </a:bodyPr>
          <a:lstStyle/>
          <a:p>
            <a:r>
              <a:rPr lang="fi-FI" sz="2400" dirty="0">
                <a:solidFill>
                  <a:schemeClr val="bg1"/>
                </a:solidFill>
                <a:latin typeface="Arial Rounded MT Bold"/>
              </a:rPr>
              <a:t>Pysähdy ja valmistaudu auttamaan</a:t>
            </a:r>
            <a:endParaRPr lang="fi-FI" dirty="0"/>
          </a:p>
          <a:p>
            <a:endParaRPr lang="fi-FI" sz="2400" dirty="0">
              <a:solidFill>
                <a:schemeClr val="bg1"/>
              </a:solidFill>
              <a:latin typeface="Arial Rounded MT Bold" panose="020F0704030504030204" pitchFamily="34" charset="0"/>
            </a:endParaRPr>
          </a:p>
          <a:p>
            <a:endParaRPr lang="fi-FI" sz="3600" dirty="0">
              <a:solidFill>
                <a:schemeClr val="bg1"/>
              </a:solidFill>
              <a:latin typeface="Calibri" panose="020F0502020204030204"/>
              <a:cs typeface="Calibri" panose="020F0502020204030204"/>
            </a:endParaRPr>
          </a:p>
        </p:txBody>
      </p:sp>
      <p:pic>
        <p:nvPicPr>
          <p:cNvPr id="10" name="Kuva 9">
            <a:extLst>
              <a:ext uri="{FF2B5EF4-FFF2-40B4-BE49-F238E27FC236}">
                <a16:creationId xmlns:a16="http://schemas.microsoft.com/office/drawing/2014/main" id="{5E5E174C-5494-4B5E-9982-33B78E855A13}"/>
              </a:ext>
            </a:extLst>
          </p:cNvPr>
          <p:cNvPicPr>
            <a:picLocks noChangeAspect="1"/>
          </p:cNvPicPr>
          <p:nvPr/>
        </p:nvPicPr>
        <p:blipFill>
          <a:blip r:embed="rId4"/>
          <a:stretch>
            <a:fillRect/>
          </a:stretch>
        </p:blipFill>
        <p:spPr>
          <a:xfrm>
            <a:off x="3532577" y="5135563"/>
            <a:ext cx="5193519" cy="1410450"/>
          </a:xfrm>
          <a:prstGeom prst="rect">
            <a:avLst/>
          </a:prstGeom>
        </p:spPr>
      </p:pic>
      <p:sp>
        <p:nvSpPr>
          <p:cNvPr id="5" name="Tekstiruutu 4">
            <a:extLst>
              <a:ext uri="{FF2B5EF4-FFF2-40B4-BE49-F238E27FC236}">
                <a16:creationId xmlns:a16="http://schemas.microsoft.com/office/drawing/2014/main" id="{E4D50AE0-4F58-3F12-95BF-AE908D649578}"/>
              </a:ext>
            </a:extLst>
          </p:cNvPr>
          <p:cNvSpPr txBox="1"/>
          <p:nvPr/>
        </p:nvSpPr>
        <p:spPr>
          <a:xfrm>
            <a:off x="526179" y="2179996"/>
            <a:ext cx="768708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400">
                <a:solidFill>
                  <a:schemeClr val="bg1"/>
                </a:solidFill>
                <a:latin typeface="Arial Rounded MT Bold"/>
                <a:cs typeface="Calibri"/>
              </a:rPr>
              <a:t>Varoita muuta liikennettä ja pelasta välittömässä vaarassa olevat</a:t>
            </a:r>
          </a:p>
        </p:txBody>
      </p:sp>
      <p:sp>
        <p:nvSpPr>
          <p:cNvPr id="3" name="Tekstiruutu 2">
            <a:extLst>
              <a:ext uri="{FF2B5EF4-FFF2-40B4-BE49-F238E27FC236}">
                <a16:creationId xmlns:a16="http://schemas.microsoft.com/office/drawing/2014/main" id="{E1E0066C-FEEA-6457-E080-E6C61A213341}"/>
              </a:ext>
            </a:extLst>
          </p:cNvPr>
          <p:cNvSpPr txBox="1"/>
          <p:nvPr/>
        </p:nvSpPr>
        <p:spPr>
          <a:xfrm>
            <a:off x="579438" y="3738561"/>
            <a:ext cx="84851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400">
                <a:solidFill>
                  <a:schemeClr val="bg1"/>
                </a:solidFill>
                <a:latin typeface="Arial Rounded MT Bold"/>
                <a:cs typeface="Calibri"/>
              </a:rPr>
              <a:t>Jos kohde on vaikeasti havaittavissa, opasta apu perille</a:t>
            </a:r>
            <a:endParaRPr lang="fi-FI" sz="2400">
              <a:solidFill>
                <a:schemeClr val="bg1"/>
              </a:solidFill>
              <a:latin typeface="Arial Rounded MT Bold"/>
            </a:endParaRPr>
          </a:p>
        </p:txBody>
      </p:sp>
      <p:sp>
        <p:nvSpPr>
          <p:cNvPr id="7" name="Tekstiruutu 6">
            <a:extLst>
              <a:ext uri="{FF2B5EF4-FFF2-40B4-BE49-F238E27FC236}">
                <a16:creationId xmlns:a16="http://schemas.microsoft.com/office/drawing/2014/main" id="{59ADBC61-6A2C-827A-5CA0-8372E7481277}"/>
              </a:ext>
            </a:extLst>
          </p:cNvPr>
          <p:cNvSpPr txBox="1"/>
          <p:nvPr/>
        </p:nvSpPr>
        <p:spPr>
          <a:xfrm>
            <a:off x="627062" y="4437062"/>
            <a:ext cx="10501312"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400">
                <a:solidFill>
                  <a:srgbClr val="FFFFFF"/>
                </a:solidFill>
                <a:latin typeface="Arial Rounded MT Bold"/>
                <a:cs typeface="Calibri"/>
              </a:rPr>
              <a:t>Poistu vasta sen jälkeen, kun saat pelastushenkilöstöltä siihen luvan</a:t>
            </a:r>
          </a:p>
        </p:txBody>
      </p:sp>
      <p:sp>
        <p:nvSpPr>
          <p:cNvPr id="9" name="Tekstiruutu 8">
            <a:extLst>
              <a:ext uri="{FF2B5EF4-FFF2-40B4-BE49-F238E27FC236}">
                <a16:creationId xmlns:a16="http://schemas.microsoft.com/office/drawing/2014/main" id="{25F3592B-BE31-62B3-AD43-ECDB43640A22}"/>
              </a:ext>
            </a:extLst>
          </p:cNvPr>
          <p:cNvSpPr txBox="1"/>
          <p:nvPr/>
        </p:nvSpPr>
        <p:spPr>
          <a:xfrm>
            <a:off x="579438" y="3103563"/>
            <a:ext cx="265906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400">
                <a:solidFill>
                  <a:schemeClr val="bg1"/>
                </a:solidFill>
                <a:latin typeface="Arial Rounded MT Bold"/>
                <a:cs typeface="Calibri"/>
              </a:rPr>
              <a:t>Soita 112</a:t>
            </a:r>
          </a:p>
        </p:txBody>
      </p:sp>
      <p:pic>
        <p:nvPicPr>
          <p:cNvPr id="12" name="Kuva 13" descr="Kuva, joka sisältää kohteen puu, ulko, maa, punainen&#10;&#10;Kuvaus luotu automaattisesti">
            <a:extLst>
              <a:ext uri="{FF2B5EF4-FFF2-40B4-BE49-F238E27FC236}">
                <a16:creationId xmlns:a16="http://schemas.microsoft.com/office/drawing/2014/main" id="{EAF861EC-30A2-D66E-5BF0-76C3449E053A}"/>
              </a:ext>
            </a:extLst>
          </p:cNvPr>
          <p:cNvPicPr>
            <a:picLocks noChangeAspect="1"/>
          </p:cNvPicPr>
          <p:nvPr/>
        </p:nvPicPr>
        <p:blipFill>
          <a:blip r:embed="rId5"/>
          <a:stretch>
            <a:fillRect/>
          </a:stretch>
        </p:blipFill>
        <p:spPr>
          <a:xfrm>
            <a:off x="8335108" y="2005473"/>
            <a:ext cx="1430365" cy="927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Kuva 16">
            <a:extLst>
              <a:ext uri="{FF2B5EF4-FFF2-40B4-BE49-F238E27FC236}">
                <a16:creationId xmlns:a16="http://schemas.microsoft.com/office/drawing/2014/main" id="{1C72625F-B5CF-430E-B7B1-7BD15C478541}"/>
              </a:ext>
            </a:extLst>
          </p:cNvPr>
          <p:cNvPicPr>
            <a:picLocks noChangeAspect="1"/>
          </p:cNvPicPr>
          <p:nvPr/>
        </p:nvPicPr>
        <p:blipFill>
          <a:blip r:embed="rId6"/>
          <a:stretch>
            <a:fillRect/>
          </a:stretch>
        </p:blipFill>
        <p:spPr>
          <a:xfrm>
            <a:off x="6330312" y="2851239"/>
            <a:ext cx="807404" cy="789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Kuva 19">
            <a:extLst>
              <a:ext uri="{FF2B5EF4-FFF2-40B4-BE49-F238E27FC236}">
                <a16:creationId xmlns:a16="http://schemas.microsoft.com/office/drawing/2014/main" id="{E92ECF58-A321-407B-80C0-D259940CBD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0503" y="242104"/>
            <a:ext cx="1332887" cy="1110046"/>
          </a:xfrm>
          <a:prstGeom prst="rect">
            <a:avLst/>
          </a:prstGeom>
        </p:spPr>
      </p:pic>
    </p:spTree>
    <p:extLst>
      <p:ext uri="{BB962C8B-B14F-4D97-AF65-F5344CB8AC3E}">
        <p14:creationId xmlns:p14="http://schemas.microsoft.com/office/powerpoint/2010/main" val="44506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3" grpId="0"/>
      <p:bldP spid="7"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FCA504-B174-4384-ACE6-E3CD47A70B70}"/>
              </a:ext>
            </a:extLst>
          </p:cNvPr>
          <p:cNvSpPr>
            <a:spLocks noGrp="1"/>
          </p:cNvSpPr>
          <p:nvPr>
            <p:ph type="title"/>
          </p:nvPr>
        </p:nvSpPr>
        <p:spPr>
          <a:xfrm>
            <a:off x="3905464" y="251981"/>
            <a:ext cx="4381072" cy="1309563"/>
          </a:xfrm>
        </p:spPr>
        <p:txBody>
          <a:bodyPr/>
          <a:lstStyle/>
          <a:p>
            <a:r>
              <a:rPr lang="fi-FI" dirty="0">
                <a:latin typeface="Arial Rounded MT Bold" panose="020F0704030504030204" pitchFamily="34" charset="0"/>
              </a:rPr>
              <a:t>Hätäensiapu</a:t>
            </a:r>
          </a:p>
        </p:txBody>
      </p:sp>
      <p:sp>
        <p:nvSpPr>
          <p:cNvPr id="3" name="Sisällön paikkamerkki 2">
            <a:extLst>
              <a:ext uri="{FF2B5EF4-FFF2-40B4-BE49-F238E27FC236}">
                <a16:creationId xmlns:a16="http://schemas.microsoft.com/office/drawing/2014/main" id="{96898D10-5A39-444C-B4D4-D077083FB96C}"/>
              </a:ext>
            </a:extLst>
          </p:cNvPr>
          <p:cNvSpPr>
            <a:spLocks noGrp="1"/>
          </p:cNvSpPr>
          <p:nvPr>
            <p:ph idx="1"/>
          </p:nvPr>
        </p:nvSpPr>
        <p:spPr>
          <a:xfrm>
            <a:off x="1084780" y="2195495"/>
            <a:ext cx="8387993" cy="2612811"/>
          </a:xfrm>
        </p:spPr>
        <p:txBody>
          <a:bodyPr vert="horz" lIns="91440" tIns="45720" rIns="91440" bIns="45720" rtlCol="0" anchor="t">
            <a:normAutofit/>
          </a:bodyPr>
          <a:lstStyle/>
          <a:p>
            <a:pPr marL="0" indent="0">
              <a:buNone/>
            </a:pPr>
            <a:r>
              <a:rPr lang="fi-FI" sz="2400" dirty="0">
                <a:latin typeface="Arial Rounded MT Bold"/>
              </a:rPr>
              <a:t>Kenelle kuuluu hätäensiavun antaminen?</a:t>
            </a:r>
            <a:endParaRPr lang="fi-FI" sz="2400" dirty="0"/>
          </a:p>
          <a:p>
            <a:pPr marL="0" indent="0">
              <a:buNone/>
            </a:pPr>
            <a:r>
              <a:rPr lang="fi-FI" sz="2400" dirty="0">
                <a:latin typeface="Arial Rounded MT Bold"/>
              </a:rPr>
              <a:t>Kaikilla auttamisvelvollisuus</a:t>
            </a:r>
            <a:endParaRPr lang="fi-FI" sz="2400" dirty="0"/>
          </a:p>
          <a:p>
            <a:pPr marL="0" indent="0">
              <a:buNone/>
            </a:pPr>
            <a:r>
              <a:rPr lang="fi-FI" sz="2400" dirty="0">
                <a:latin typeface="Arial Rounded MT Bold"/>
              </a:rPr>
              <a:t>Kenelle todennäköisimmin tulet antamaan ensiapua?</a:t>
            </a:r>
          </a:p>
          <a:p>
            <a:pPr marL="0" indent="0">
              <a:buNone/>
            </a:pPr>
            <a:r>
              <a:rPr lang="fi-FI" sz="2400" dirty="0">
                <a:latin typeface="Arial Rounded MT Bold"/>
              </a:rPr>
              <a:t>Ehkä heille, joiden kanssa eniten aikaasi vietät?</a:t>
            </a:r>
          </a:p>
          <a:p>
            <a:endParaRPr lang="fi-FI" dirty="0">
              <a:latin typeface="Arial Rounded MT Bold"/>
            </a:endParaRPr>
          </a:p>
        </p:txBody>
      </p:sp>
      <p:pic>
        <p:nvPicPr>
          <p:cNvPr id="6" name="Kuva 5">
            <a:extLst>
              <a:ext uri="{FF2B5EF4-FFF2-40B4-BE49-F238E27FC236}">
                <a16:creationId xmlns:a16="http://schemas.microsoft.com/office/drawing/2014/main" id="{9C6194B7-973D-443F-9F4B-84CD9B606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316" y="365125"/>
            <a:ext cx="1083277" cy="1083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351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023E154-2203-A222-9B65-1D49844883D7}"/>
              </a:ext>
            </a:extLst>
          </p:cNvPr>
          <p:cNvSpPr>
            <a:spLocks noGrp="1"/>
          </p:cNvSpPr>
          <p:nvPr>
            <p:ph type="title"/>
          </p:nvPr>
        </p:nvSpPr>
        <p:spPr>
          <a:xfrm>
            <a:off x="2217120" y="316300"/>
            <a:ext cx="7093449" cy="1180925"/>
          </a:xfrm>
        </p:spPr>
        <p:txBody>
          <a:bodyPr/>
          <a:lstStyle/>
          <a:p>
            <a:r>
              <a:rPr lang="fi-FI" dirty="0">
                <a:latin typeface="Arial Rounded MT Bold"/>
                <a:cs typeface="Calibri Light"/>
              </a:rPr>
              <a:t>Ohjeet hätäensiapuun</a:t>
            </a:r>
            <a:endParaRPr lang="fi-FI" dirty="0">
              <a:latin typeface="Arial Rounded MT Bold"/>
            </a:endParaRPr>
          </a:p>
        </p:txBody>
      </p:sp>
      <p:sp>
        <p:nvSpPr>
          <p:cNvPr id="3" name="Sisällön paikkamerkki 2">
            <a:extLst>
              <a:ext uri="{FF2B5EF4-FFF2-40B4-BE49-F238E27FC236}">
                <a16:creationId xmlns:a16="http://schemas.microsoft.com/office/drawing/2014/main" id="{96D9146E-5BFC-C983-1E40-70728092E720}"/>
              </a:ext>
            </a:extLst>
          </p:cNvPr>
          <p:cNvSpPr>
            <a:spLocks noGrp="1"/>
          </p:cNvSpPr>
          <p:nvPr>
            <p:ph idx="1"/>
          </p:nvPr>
        </p:nvSpPr>
        <p:spPr>
          <a:xfrm>
            <a:off x="1390159" y="1822076"/>
            <a:ext cx="4771293" cy="541339"/>
          </a:xfrm>
        </p:spPr>
        <p:txBody>
          <a:bodyPr vert="horz" lIns="91440" tIns="45720" rIns="91440" bIns="45720" rtlCol="0" anchor="t">
            <a:normAutofit/>
          </a:bodyPr>
          <a:lstStyle/>
          <a:p>
            <a:pPr marL="0" indent="0">
              <a:buNone/>
            </a:pPr>
            <a:r>
              <a:rPr lang="fi-FI" sz="2400" dirty="0">
                <a:latin typeface="Arial Rounded MT Bold"/>
                <a:cs typeface="Calibri"/>
              </a:rPr>
              <a:t>Onko henkilö tajuissaan?</a:t>
            </a:r>
            <a:endParaRPr lang="fi-FI" sz="2400" dirty="0">
              <a:cs typeface="Calibri"/>
            </a:endParaRPr>
          </a:p>
        </p:txBody>
      </p:sp>
      <p:sp>
        <p:nvSpPr>
          <p:cNvPr id="4" name="Tekstiruutu 3">
            <a:extLst>
              <a:ext uri="{FF2B5EF4-FFF2-40B4-BE49-F238E27FC236}">
                <a16:creationId xmlns:a16="http://schemas.microsoft.com/office/drawing/2014/main" id="{14D7D828-B936-4A02-025E-4EED18118292}"/>
              </a:ext>
            </a:extLst>
          </p:cNvPr>
          <p:cNvSpPr txBox="1"/>
          <p:nvPr/>
        </p:nvSpPr>
        <p:spPr>
          <a:xfrm>
            <a:off x="1380390" y="2290527"/>
            <a:ext cx="93882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400" dirty="0">
                <a:latin typeface="Arial Rounded MT Bold"/>
                <a:cs typeface="Calibri"/>
              </a:rPr>
              <a:t>Hengittääkö? Vie käsi lähelle kasvoja – tunnetko hengityksen?</a:t>
            </a:r>
            <a:endParaRPr lang="fi-FI" sz="2400" dirty="0">
              <a:latin typeface="Arial Rounded MT Bold"/>
            </a:endParaRPr>
          </a:p>
        </p:txBody>
      </p:sp>
      <p:sp>
        <p:nvSpPr>
          <p:cNvPr id="6" name="Tekstiruutu 5">
            <a:extLst>
              <a:ext uri="{FF2B5EF4-FFF2-40B4-BE49-F238E27FC236}">
                <a16:creationId xmlns:a16="http://schemas.microsoft.com/office/drawing/2014/main" id="{F4E2CD1F-4494-0953-4A52-56DA6497B267}"/>
              </a:ext>
            </a:extLst>
          </p:cNvPr>
          <p:cNvSpPr txBox="1"/>
          <p:nvPr/>
        </p:nvSpPr>
        <p:spPr>
          <a:xfrm>
            <a:off x="1380390" y="2874753"/>
            <a:ext cx="58713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400" dirty="0">
                <a:latin typeface="Arial Rounded MT Bold"/>
                <a:cs typeface="Calibri"/>
              </a:rPr>
              <a:t>Soita 112 ja kytke puhelin kaiuttimelle</a:t>
            </a:r>
          </a:p>
        </p:txBody>
      </p:sp>
      <p:sp>
        <p:nvSpPr>
          <p:cNvPr id="7" name="Tekstiruutu 6">
            <a:extLst>
              <a:ext uri="{FF2B5EF4-FFF2-40B4-BE49-F238E27FC236}">
                <a16:creationId xmlns:a16="http://schemas.microsoft.com/office/drawing/2014/main" id="{43FA1313-1B79-71CA-2338-D31AB3856806}"/>
              </a:ext>
            </a:extLst>
          </p:cNvPr>
          <p:cNvSpPr txBox="1"/>
          <p:nvPr/>
        </p:nvSpPr>
        <p:spPr>
          <a:xfrm>
            <a:off x="1380390" y="3429000"/>
            <a:ext cx="48748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400" dirty="0">
                <a:latin typeface="Arial Rounded MT Bold"/>
                <a:cs typeface="Calibri"/>
              </a:rPr>
              <a:t>Hengittää - kylkiasento</a:t>
            </a:r>
            <a:endParaRPr lang="fi-FI" sz="2400" dirty="0">
              <a:latin typeface="Arial Rounded MT Bold"/>
            </a:endParaRPr>
          </a:p>
        </p:txBody>
      </p:sp>
      <p:sp>
        <p:nvSpPr>
          <p:cNvPr id="8" name="Tekstiruutu 7">
            <a:extLst>
              <a:ext uri="{FF2B5EF4-FFF2-40B4-BE49-F238E27FC236}">
                <a16:creationId xmlns:a16="http://schemas.microsoft.com/office/drawing/2014/main" id="{70A17AE3-B7DE-A691-257D-AE45089551D3}"/>
              </a:ext>
            </a:extLst>
          </p:cNvPr>
          <p:cNvSpPr txBox="1"/>
          <p:nvPr/>
        </p:nvSpPr>
        <p:spPr>
          <a:xfrm>
            <a:off x="1390159" y="4047564"/>
            <a:ext cx="48943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400" dirty="0">
                <a:latin typeface="Arial Rounded MT Bold"/>
                <a:cs typeface="Calibri"/>
              </a:rPr>
              <a:t>Ei hengitä - peruselvytys</a:t>
            </a:r>
          </a:p>
        </p:txBody>
      </p:sp>
      <p:sp>
        <p:nvSpPr>
          <p:cNvPr id="9" name="Tekstiruutu 8">
            <a:extLst>
              <a:ext uri="{FF2B5EF4-FFF2-40B4-BE49-F238E27FC236}">
                <a16:creationId xmlns:a16="http://schemas.microsoft.com/office/drawing/2014/main" id="{EAE9DBEA-821F-2311-35F5-8F254FAF3D93}"/>
              </a:ext>
            </a:extLst>
          </p:cNvPr>
          <p:cNvSpPr txBox="1"/>
          <p:nvPr/>
        </p:nvSpPr>
        <p:spPr>
          <a:xfrm>
            <a:off x="1380390" y="4692939"/>
            <a:ext cx="841290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400" dirty="0">
                <a:latin typeface="Arial Rounded MT Bold"/>
                <a:cs typeface="Calibri"/>
              </a:rPr>
              <a:t>Jos paikalla useampi henkilö – selvitetään onko lähettyvillä sydäniskuri</a:t>
            </a:r>
          </a:p>
        </p:txBody>
      </p:sp>
      <p:pic>
        <p:nvPicPr>
          <p:cNvPr id="11" name="Kuva 10">
            <a:extLst>
              <a:ext uri="{FF2B5EF4-FFF2-40B4-BE49-F238E27FC236}">
                <a16:creationId xmlns:a16="http://schemas.microsoft.com/office/drawing/2014/main" id="{CFC699FF-0B56-4B41-B42B-869FC85C0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5649" y="4726566"/>
            <a:ext cx="2005468" cy="1594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Kuva 13">
            <a:extLst>
              <a:ext uri="{FF2B5EF4-FFF2-40B4-BE49-F238E27FC236}">
                <a16:creationId xmlns:a16="http://schemas.microsoft.com/office/drawing/2014/main" id="{7B76B409-B92B-45AC-9FF1-D06890005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1316" y="365125"/>
            <a:ext cx="1083277" cy="1083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834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14" presetClass="entr" presetSubtype="1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3F4B18-1755-B48D-6601-707C8C350B84}"/>
              </a:ext>
            </a:extLst>
          </p:cNvPr>
          <p:cNvSpPr>
            <a:spLocks noGrp="1"/>
          </p:cNvSpPr>
          <p:nvPr>
            <p:ph type="title"/>
          </p:nvPr>
        </p:nvSpPr>
        <p:spPr>
          <a:xfrm>
            <a:off x="3961972" y="467867"/>
            <a:ext cx="4268056" cy="1083277"/>
          </a:xfrm>
        </p:spPr>
        <p:txBody>
          <a:bodyPr/>
          <a:lstStyle/>
          <a:p>
            <a:r>
              <a:rPr lang="fi-FI" dirty="0">
                <a:latin typeface="Arial Rounded MT Bold"/>
                <a:cs typeface="Calibri Light"/>
              </a:rPr>
              <a:t>Sydäniskuri</a:t>
            </a:r>
            <a:endParaRPr lang="fi-FI" dirty="0">
              <a:latin typeface="Arial Rounded MT Bold"/>
            </a:endParaRPr>
          </a:p>
        </p:txBody>
      </p:sp>
      <p:sp>
        <p:nvSpPr>
          <p:cNvPr id="3" name="Sisällön paikkamerkki 2">
            <a:extLst>
              <a:ext uri="{FF2B5EF4-FFF2-40B4-BE49-F238E27FC236}">
                <a16:creationId xmlns:a16="http://schemas.microsoft.com/office/drawing/2014/main" id="{E7355C97-CBCB-5684-C1BF-93A6ED72E3FD}"/>
              </a:ext>
            </a:extLst>
          </p:cNvPr>
          <p:cNvSpPr>
            <a:spLocks noGrp="1"/>
          </p:cNvSpPr>
          <p:nvPr>
            <p:ph idx="1"/>
          </p:nvPr>
        </p:nvSpPr>
        <p:spPr>
          <a:xfrm>
            <a:off x="1649859" y="1815349"/>
            <a:ext cx="8336622" cy="4462159"/>
          </a:xfrm>
        </p:spPr>
        <p:txBody>
          <a:bodyPr vert="horz" lIns="91440" tIns="45720" rIns="91440" bIns="45720" rtlCol="0" anchor="t">
            <a:normAutofit/>
          </a:bodyPr>
          <a:lstStyle/>
          <a:p>
            <a:pPr marL="0" indent="0">
              <a:buNone/>
            </a:pPr>
            <a:r>
              <a:rPr lang="fi-FI" sz="2400" dirty="0">
                <a:latin typeface="Arial Rounded MT Bold"/>
                <a:cs typeface="Calibri"/>
              </a:rPr>
              <a:t>Sydäniskureilla varustettuja kohteita mm: liikekeskukset tai muut julkiset tilat</a:t>
            </a:r>
          </a:p>
          <a:p>
            <a:pPr marL="0" indent="0">
              <a:buNone/>
            </a:pPr>
            <a:r>
              <a:rPr lang="fi-FI" sz="2400" dirty="0">
                <a:latin typeface="Arial Rounded MT Bold"/>
                <a:cs typeface="Calibri"/>
              </a:rPr>
              <a:t>Lähimmän sydäniskurin löydät 112 Suomi-sovelluksella. Tutustu sovellukseen</a:t>
            </a:r>
          </a:p>
          <a:p>
            <a:pPr marL="0" indent="0">
              <a:buNone/>
            </a:pPr>
            <a:r>
              <a:rPr lang="fi-FI" sz="2400" dirty="0">
                <a:latin typeface="Arial Rounded MT Bold"/>
                <a:cs typeface="Calibri"/>
              </a:rPr>
              <a:t>Sydäniskuria on helppo käyttää, laite ohjeistaa</a:t>
            </a:r>
          </a:p>
          <a:p>
            <a:pPr marL="0" indent="0">
              <a:buNone/>
            </a:pPr>
            <a:r>
              <a:rPr lang="fi-FI" sz="2400" dirty="0">
                <a:latin typeface="Arial Rounded MT Bold"/>
                <a:cs typeface="Calibri"/>
              </a:rPr>
              <a:t>Ei anna sydäniskua aiheettomasti eli et voi vahingoittaa autettavaa!</a:t>
            </a:r>
          </a:p>
        </p:txBody>
      </p:sp>
      <p:pic>
        <p:nvPicPr>
          <p:cNvPr id="6" name="Kuva 5">
            <a:extLst>
              <a:ext uri="{FF2B5EF4-FFF2-40B4-BE49-F238E27FC236}">
                <a16:creationId xmlns:a16="http://schemas.microsoft.com/office/drawing/2014/main" id="{CFCC5366-505C-42B5-932E-67C766FE4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316" y="365125"/>
            <a:ext cx="1083277" cy="1083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6729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3181</Words>
  <Application>Microsoft Office PowerPoint</Application>
  <PresentationFormat>Laajakuva</PresentationFormat>
  <Paragraphs>348</Paragraphs>
  <Slides>22</Slides>
  <Notes>21</Notes>
  <HiddenSlides>0</HiddenSlides>
  <MMClips>5</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22</vt:i4>
      </vt:variant>
    </vt:vector>
  </HeadingPairs>
  <TitlesOfParts>
    <vt:vector size="29" baseType="lpstr">
      <vt:lpstr>Arial</vt:lpstr>
      <vt:lpstr>Arial Rounded MT Bold</vt:lpstr>
      <vt:lpstr>Arial,Sans-Serif</vt:lpstr>
      <vt:lpstr>Calibri</vt:lpstr>
      <vt:lpstr>Calibri Light</vt:lpstr>
      <vt:lpstr>Montserrat Extra Bold</vt:lpstr>
      <vt:lpstr>Office-teema</vt:lpstr>
      <vt:lpstr>Tilanne hallussa</vt:lpstr>
      <vt:lpstr>Luennon sisältö:</vt:lpstr>
      <vt:lpstr>112 Suomi -sovellus</vt:lpstr>
      <vt:lpstr>Ota toiset huomioon- myös liikenteessä</vt:lpstr>
      <vt:lpstr>Polkupyörästä moottorikäyttöiseen kulkupeliin</vt:lpstr>
      <vt:lpstr>Toiminta onnettomuustilanteessa - jos apuasi kaivataan?</vt:lpstr>
      <vt:lpstr>Hätäensiapu</vt:lpstr>
      <vt:lpstr>Ohjeet hätäensiapuun</vt:lpstr>
      <vt:lpstr>Sydäniskuri</vt:lpstr>
      <vt:lpstr>Hätäensiapu ja sydäniskuri</vt:lpstr>
      <vt:lpstr>Paloturvallisuutta ja toimintaohjeita</vt:lpstr>
      <vt:lpstr>Tulipaloja suomessa vuosittain n. 12000 – Suurin osa tapahtuu kotona</vt:lpstr>
      <vt:lpstr>Palon kehittyminen</vt:lpstr>
      <vt:lpstr>Toiminta tulipalossa</vt:lpstr>
      <vt:lpstr>Alkusammutus</vt:lpstr>
      <vt:lpstr>Muista - Vedellä ei saa sammuttaa öljypaloja!</vt:lpstr>
      <vt:lpstr>Oven sulkeminen hillitsee paloa</vt:lpstr>
      <vt:lpstr>Tahallinen sytyttely</vt:lpstr>
      <vt:lpstr>Yleinen vaaramerkki</vt:lpstr>
      <vt:lpstr>Kiitos mielenkiinnosta!</vt:lpstr>
      <vt:lpstr>Palomiehen ammatista</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Tilanne hallussa</dc:title>
  <dc:creator>Kärkkäinen Antti</dc:creator>
  <cp:lastModifiedBy>Niemi Salla Mirjami</cp:lastModifiedBy>
  <cp:revision>113</cp:revision>
  <dcterms:created xsi:type="dcterms:W3CDTF">2022-08-19T06:10:13Z</dcterms:created>
  <dcterms:modified xsi:type="dcterms:W3CDTF">2023-03-20T11:41:59Z</dcterms:modified>
</cp:coreProperties>
</file>